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71" r:id="rId9"/>
    <p:sldId id="272" r:id="rId10"/>
    <p:sldId id="273" r:id="rId11"/>
    <p:sldId id="274" r:id="rId12"/>
    <p:sldId id="275" r:id="rId13"/>
    <p:sldId id="276" r:id="rId14"/>
    <p:sldId id="277" r:id="rId1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kiosk/>
    <p:sldAll/>
    <p:penClr>
      <a:srgbClr val="FF0000"/>
    </p:penClr>
  </p:showPr>
  <p:clrMru>
    <a:srgbClr val="0000FF"/>
    <a:srgbClr val="996633"/>
    <a:srgbClr val="26E6B8"/>
    <a:srgbClr val="34D86B"/>
    <a:srgbClr val="32DA7E"/>
    <a:srgbClr val="39B9D3"/>
    <a:srgbClr val="FD200F"/>
    <a:srgbClr val="F75615"/>
    <a:srgbClr val="C65AAF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B4E71C-5F17-4A9E-973B-0A907E34F129}" type="datetimeFigureOut">
              <a:rPr lang="ru-RU" smtClean="0"/>
              <a:pPr/>
              <a:t>03.04.2018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991DE9-BA2E-4374-A572-A9C81320E37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91DE9-BA2E-4374-A572-A9C81320E37C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>
    <p:wipe/>
  </p:transition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galerey-room.ru/?p=26394" TargetMode="External"/><Relationship Id="rId2" Type="http://schemas.openxmlformats.org/officeDocument/2006/relationships/hyperlink" Target="http://le-mult.ru/vinni-puh-i-vse-vse-vse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slide" Target="slide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Дуга 15"/>
          <p:cNvSpPr/>
          <p:nvPr/>
        </p:nvSpPr>
        <p:spPr>
          <a:xfrm>
            <a:off x="3429000" y="5105400"/>
            <a:ext cx="76200" cy="9144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6" name="Группа 35"/>
          <p:cNvGrpSpPr/>
          <p:nvPr/>
        </p:nvGrpSpPr>
        <p:grpSpPr>
          <a:xfrm>
            <a:off x="304800" y="0"/>
            <a:ext cx="1524000" cy="3238500"/>
            <a:chOff x="304800" y="0"/>
            <a:chExt cx="1524000" cy="3238500"/>
          </a:xfrm>
        </p:grpSpPr>
        <p:pic>
          <p:nvPicPr>
            <p:cNvPr id="28" name="Рисунок 27" descr="1456735742_colorful-balloons-3-01.png"/>
            <p:cNvPicPr>
              <a:picLocks noChangeAspect="1"/>
            </p:cNvPicPr>
            <p:nvPr/>
          </p:nvPicPr>
          <p:blipFill>
            <a:blip r:embed="rId2" cstate="print"/>
            <a:srcRect l="16023" r="70125" b="25697"/>
            <a:stretch>
              <a:fillRect/>
            </a:stretch>
          </p:blipFill>
          <p:spPr>
            <a:xfrm>
              <a:off x="304800" y="0"/>
              <a:ext cx="1524000" cy="3238500"/>
            </a:xfrm>
            <a:prstGeom prst="rect">
              <a:avLst/>
            </a:prstGeom>
          </p:spPr>
        </p:pic>
        <p:sp>
          <p:nvSpPr>
            <p:cNvPr id="14337" name="Rectangle 1"/>
            <p:cNvSpPr>
              <a:spLocks noChangeArrowheads="1"/>
            </p:cNvSpPr>
            <p:nvPr/>
          </p:nvSpPr>
          <p:spPr bwMode="auto">
            <a:xfrm>
              <a:off x="533400" y="533400"/>
              <a:ext cx="12192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1" i="0" u="none" strike="noStrike" cap="none" normalizeH="0" baseline="0" dirty="0" smtClean="0">
                  <a:ln>
                    <a:noFill/>
                  </a:ln>
                  <a:solidFill>
                    <a:srgbClr val="FFFF00"/>
                  </a:solidFill>
                  <a:latin typeface="Arial Black" pitchFamily="34" charset="0"/>
                  <a:ea typeface="Times New Roman" pitchFamily="18" charset="0"/>
                  <a:cs typeface="Aharoni" pitchFamily="2" charset="-79"/>
                </a:rPr>
                <a:t>Д – Т</a:t>
              </a:r>
              <a:endPara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latin typeface="Arial Black" pitchFamily="34" charset="0"/>
                <a:cs typeface="Aharoni" pitchFamily="2" charset="-79"/>
              </a:endParaRPr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2667000" y="-28574"/>
            <a:ext cx="1600200" cy="3500438"/>
            <a:chOff x="2667000" y="-28574"/>
            <a:chExt cx="1600200" cy="3500438"/>
          </a:xfrm>
        </p:grpSpPr>
        <p:pic>
          <p:nvPicPr>
            <p:cNvPr id="29" name="Рисунок 28" descr="1456735742_colorful-balloons-3-01.png"/>
            <p:cNvPicPr>
              <a:picLocks noChangeAspect="1"/>
            </p:cNvPicPr>
            <p:nvPr/>
          </p:nvPicPr>
          <p:blipFill>
            <a:blip r:embed="rId2" cstate="print"/>
            <a:srcRect t="23512" r="86148"/>
            <a:stretch>
              <a:fillRect/>
            </a:stretch>
          </p:blipFill>
          <p:spPr>
            <a:xfrm>
              <a:off x="2667000" y="-28574"/>
              <a:ext cx="1600200" cy="3500438"/>
            </a:xfrm>
            <a:prstGeom prst="rect">
              <a:avLst/>
            </a:prstGeom>
          </p:spPr>
        </p:pic>
        <p:sp>
          <p:nvSpPr>
            <p:cNvPr id="14338" name="Rectangle 2"/>
            <p:cNvSpPr>
              <a:spLocks noChangeArrowheads="1"/>
            </p:cNvSpPr>
            <p:nvPr/>
          </p:nvSpPr>
          <p:spPr bwMode="auto">
            <a:xfrm>
              <a:off x="2743200" y="533400"/>
              <a:ext cx="12192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0" i="0" u="none" strike="noStrike" cap="none" normalizeH="0" baseline="0" dirty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 Black" pitchFamily="34" charset="0"/>
                  <a:ea typeface="Times New Roman" pitchFamily="18" charset="0"/>
                  <a:cs typeface="Times New Roman" pitchFamily="18" charset="0"/>
                </a:rPr>
                <a:t>Б – П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 Black" pitchFamily="34" charset="0"/>
                <a:cs typeface="Arial" pitchFamily="34" charset="0"/>
              </a:endParaRPr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5334000" y="0"/>
            <a:ext cx="1524000" cy="3360793"/>
            <a:chOff x="5486400" y="0"/>
            <a:chExt cx="1524000" cy="3360793"/>
          </a:xfrm>
        </p:grpSpPr>
        <p:pic>
          <p:nvPicPr>
            <p:cNvPr id="24" name="Рисунок 23" descr="1456735742_colorful-balloons-3-01.png"/>
            <p:cNvPicPr>
              <a:picLocks noChangeAspect="1"/>
            </p:cNvPicPr>
            <p:nvPr/>
          </p:nvPicPr>
          <p:blipFill>
            <a:blip r:embed="rId2" cstate="print"/>
            <a:srcRect l="70565" t="8741" r="17754" b="26235"/>
            <a:stretch>
              <a:fillRect/>
            </a:stretch>
          </p:blipFill>
          <p:spPr>
            <a:xfrm>
              <a:off x="5486400" y="0"/>
              <a:ext cx="1524000" cy="3360793"/>
            </a:xfrm>
            <a:prstGeom prst="rect">
              <a:avLst/>
            </a:prstGeom>
          </p:spPr>
        </p:pic>
        <p:sp>
          <p:nvSpPr>
            <p:cNvPr id="14339" name="Rectangle 3"/>
            <p:cNvSpPr>
              <a:spLocks noChangeArrowheads="1"/>
            </p:cNvSpPr>
            <p:nvPr/>
          </p:nvSpPr>
          <p:spPr bwMode="auto">
            <a:xfrm>
              <a:off x="5638800" y="609600"/>
              <a:ext cx="12192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1" i="0" u="none" strike="noStrike" cap="none" normalizeH="0" baseline="0" dirty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 Black" pitchFamily="34" charset="0"/>
                  <a:ea typeface="Times New Roman" pitchFamily="18" charset="0"/>
                  <a:cs typeface="Times New Roman" pitchFamily="18" charset="0"/>
                </a:rPr>
                <a:t>В – Ф</a:t>
              </a:r>
              <a:endPara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 Black" pitchFamily="34" charset="0"/>
                <a:cs typeface="Arial" pitchFamily="34" charset="0"/>
              </a:endParaRPr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2133600" y="3657600"/>
            <a:ext cx="1676400" cy="3457575"/>
            <a:chOff x="2743200" y="3400425"/>
            <a:chExt cx="1676400" cy="3457575"/>
          </a:xfrm>
        </p:grpSpPr>
        <p:pic>
          <p:nvPicPr>
            <p:cNvPr id="27" name="Рисунок 26" descr="1456735742_colorful-balloons-3-01.png"/>
            <p:cNvPicPr>
              <a:picLocks noChangeAspect="1"/>
            </p:cNvPicPr>
            <p:nvPr/>
          </p:nvPicPr>
          <p:blipFill>
            <a:blip r:embed="rId2" cstate="print"/>
            <a:srcRect l="33764" t="4371" r="52384" b="23512"/>
            <a:stretch>
              <a:fillRect/>
            </a:stretch>
          </p:blipFill>
          <p:spPr>
            <a:xfrm>
              <a:off x="2743200" y="3400425"/>
              <a:ext cx="1676400" cy="3457575"/>
            </a:xfrm>
            <a:prstGeom prst="rect">
              <a:avLst/>
            </a:prstGeom>
          </p:spPr>
        </p:pic>
        <p:sp>
          <p:nvSpPr>
            <p:cNvPr id="14340" name="Rectangle 4"/>
            <p:cNvSpPr>
              <a:spLocks noChangeArrowheads="1"/>
            </p:cNvSpPr>
            <p:nvPr/>
          </p:nvSpPr>
          <p:spPr bwMode="auto">
            <a:xfrm>
              <a:off x="2895600" y="3915490"/>
              <a:ext cx="13716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0" i="0" u="none" strike="noStrike" cap="none" normalizeH="0" baseline="0" dirty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 Black" pitchFamily="34" charset="0"/>
                  <a:ea typeface="Times New Roman" pitchFamily="18" charset="0"/>
                  <a:cs typeface="Times New Roman" pitchFamily="18" charset="0"/>
                </a:rPr>
                <a:t>З – С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 Black" pitchFamily="34" charset="0"/>
                <a:cs typeface="Arial" pitchFamily="34" charset="0"/>
              </a:endParaRPr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4648200" y="3810000"/>
            <a:ext cx="1828800" cy="3446585"/>
            <a:chOff x="5638800" y="4191000"/>
            <a:chExt cx="1828800" cy="2989385"/>
          </a:xfrm>
        </p:grpSpPr>
        <p:pic>
          <p:nvPicPr>
            <p:cNvPr id="26" name="Рисунок 25" descr="1456735742_colorful-balloons-3-01.png"/>
            <p:cNvPicPr>
              <a:picLocks noChangeAspect="1"/>
            </p:cNvPicPr>
            <p:nvPr/>
          </p:nvPicPr>
          <p:blipFill>
            <a:blip r:embed="rId2" cstate="print"/>
            <a:srcRect l="56713" r="32032" b="34439"/>
            <a:stretch>
              <a:fillRect/>
            </a:stretch>
          </p:blipFill>
          <p:spPr>
            <a:xfrm>
              <a:off x="5638800" y="4191000"/>
              <a:ext cx="1828800" cy="2989385"/>
            </a:xfrm>
            <a:prstGeom prst="rect">
              <a:avLst/>
            </a:prstGeom>
          </p:spPr>
        </p:pic>
        <p:sp>
          <p:nvSpPr>
            <p:cNvPr id="14341" name="Rectangle 5"/>
            <p:cNvSpPr>
              <a:spLocks noChangeArrowheads="1"/>
            </p:cNvSpPr>
            <p:nvPr/>
          </p:nvSpPr>
          <p:spPr bwMode="auto">
            <a:xfrm>
              <a:off x="5867400" y="4525090"/>
              <a:ext cx="16002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0" i="0" u="none" strike="noStrike" cap="none" normalizeH="0" baseline="0" dirty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 Black" pitchFamily="34" charset="0"/>
                  <a:ea typeface="Times New Roman" pitchFamily="18" charset="0"/>
                  <a:cs typeface="Times New Roman" pitchFamily="18" charset="0"/>
                </a:rPr>
                <a:t>Г – К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 Black" pitchFamily="34" charset="0"/>
                <a:cs typeface="Arial" pitchFamily="34" charset="0"/>
              </a:endParaRPr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7467600" y="0"/>
            <a:ext cx="1524000" cy="2606040"/>
            <a:chOff x="7467600" y="0"/>
            <a:chExt cx="1524000" cy="2606040"/>
          </a:xfrm>
        </p:grpSpPr>
        <p:pic>
          <p:nvPicPr>
            <p:cNvPr id="23" name="Рисунок 22" descr="1456735742_colorful-balloons-3-01.png"/>
            <p:cNvPicPr>
              <a:picLocks noChangeAspect="1"/>
            </p:cNvPicPr>
            <p:nvPr/>
          </p:nvPicPr>
          <p:blipFill>
            <a:blip r:embed="rId2" cstate="print"/>
            <a:srcRect l="87014" t="30595" b="10399"/>
            <a:stretch>
              <a:fillRect/>
            </a:stretch>
          </p:blipFill>
          <p:spPr>
            <a:xfrm>
              <a:off x="7467600" y="0"/>
              <a:ext cx="1447800" cy="2606040"/>
            </a:xfrm>
            <a:prstGeom prst="rect">
              <a:avLst/>
            </a:prstGeom>
          </p:spPr>
        </p:pic>
        <p:sp>
          <p:nvSpPr>
            <p:cNvPr id="14342" name="Rectangle 6"/>
            <p:cNvSpPr>
              <a:spLocks noChangeArrowheads="1"/>
            </p:cNvSpPr>
            <p:nvPr/>
          </p:nvSpPr>
          <p:spPr bwMode="auto">
            <a:xfrm>
              <a:off x="7543800" y="457200"/>
              <a:ext cx="14478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0" i="0" u="none" strike="noStrike" cap="none" normalizeH="0" baseline="0" dirty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 Black" pitchFamily="34" charset="0"/>
                  <a:ea typeface="Times New Roman" pitchFamily="18" charset="0"/>
                  <a:cs typeface="Times New Roman" pitchFamily="18" charset="0"/>
                </a:rPr>
                <a:t>Ж – Ш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 Black" pitchFamily="34" charset="0"/>
                <a:cs typeface="Arial" pitchFamily="34" charset="0"/>
              </a:endParaRPr>
            </a:p>
          </p:txBody>
        </p:sp>
      </p:grpSp>
      <p:sp>
        <p:nvSpPr>
          <p:cNvPr id="22" name="Прямоугольник 21"/>
          <p:cNvSpPr/>
          <p:nvPr/>
        </p:nvSpPr>
        <p:spPr>
          <a:xfrm>
            <a:off x="0" y="2133600"/>
            <a:ext cx="91440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00FF"/>
                </a:solidFill>
                <a:latin typeface="Arial Black" pitchFamily="34" charset="0"/>
              </a:rPr>
              <a:t>ПАРНЫЕ СОГЛАСНЫЕ В КОРНЕ СЛОВА</a:t>
            </a:r>
            <a:endParaRPr lang="ru-RU" sz="28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30" name="Управляющая кнопка: далее 29">
            <a:hlinkClick r:id="" action="ppaction://hlinkshowjump?jump=nextslide" highlightClick="1"/>
          </p:cNvPr>
          <p:cNvSpPr/>
          <p:nvPr/>
        </p:nvSpPr>
        <p:spPr>
          <a:xfrm>
            <a:off x="8610600" y="6477000"/>
            <a:ext cx="533400" cy="381000"/>
          </a:xfrm>
          <a:prstGeom prst="actionButtonForwardNex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Click="0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Box 48"/>
          <p:cNvSpPr txBox="1"/>
          <p:nvPr/>
        </p:nvSpPr>
        <p:spPr>
          <a:xfrm>
            <a:off x="3505200" y="86354"/>
            <a:ext cx="2580167" cy="904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00FF"/>
                </a:solidFill>
                <a:latin typeface="Arial Black" pitchFamily="34" charset="0"/>
              </a:rPr>
              <a:t>АРБУ …</a:t>
            </a:r>
            <a:endParaRPr lang="ru-RU" sz="36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505200" y="656099"/>
            <a:ext cx="2764465" cy="486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00FF"/>
                </a:solidFill>
                <a:latin typeface="Arial Black" pitchFamily="34" charset="0"/>
              </a:rPr>
              <a:t>ПАРУ …</a:t>
            </a:r>
            <a:endParaRPr lang="ru-RU" sz="36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505200" y="1258669"/>
            <a:ext cx="2948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00FF"/>
                </a:solidFill>
                <a:latin typeface="Arial Black" pitchFamily="34" charset="0"/>
              </a:rPr>
              <a:t>СКА … КА</a:t>
            </a:r>
            <a:endParaRPr lang="ru-RU" sz="36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505200" y="1875299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00FF"/>
                </a:solidFill>
                <a:latin typeface="Arial Black" pitchFamily="34" charset="0"/>
              </a:rPr>
              <a:t>ПРО … ЬБА</a:t>
            </a:r>
            <a:endParaRPr lang="ru-RU" sz="36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505200" y="2448554"/>
            <a:ext cx="3501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00FF"/>
                </a:solidFill>
                <a:latin typeface="Arial Black" pitchFamily="34" charset="0"/>
              </a:rPr>
              <a:t>ПОВЯ … КА</a:t>
            </a:r>
            <a:endParaRPr lang="ru-RU" sz="3600" dirty="0">
              <a:solidFill>
                <a:srgbClr val="0000FF"/>
              </a:solidFill>
              <a:latin typeface="Arial Black" pitchFamily="34" charset="0"/>
            </a:endParaRPr>
          </a:p>
        </p:txBody>
      </p:sp>
      <p:pic>
        <p:nvPicPr>
          <p:cNvPr id="42" name="Рисунок 41" descr="Без названия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-6667" b="30301"/>
          <a:stretch>
            <a:fillRect/>
          </a:stretch>
        </p:blipFill>
        <p:spPr>
          <a:xfrm rot="20135288">
            <a:off x="349693" y="209539"/>
            <a:ext cx="1690552" cy="3127617"/>
          </a:xfrm>
          <a:prstGeom prst="rect">
            <a:avLst/>
          </a:prstGeom>
        </p:spPr>
      </p:pic>
      <p:sp>
        <p:nvSpPr>
          <p:cNvPr id="10" name="Дуга 9"/>
          <p:cNvSpPr/>
          <p:nvPr/>
        </p:nvSpPr>
        <p:spPr>
          <a:xfrm>
            <a:off x="1371600" y="2667000"/>
            <a:ext cx="152400" cy="7620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Дуга 10"/>
          <p:cNvSpPr/>
          <p:nvPr/>
        </p:nvSpPr>
        <p:spPr>
          <a:xfrm>
            <a:off x="2895600" y="3429000"/>
            <a:ext cx="152400" cy="7620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47"/>
          <p:cNvGrpSpPr/>
          <p:nvPr/>
        </p:nvGrpSpPr>
        <p:grpSpPr>
          <a:xfrm>
            <a:off x="7239000" y="76200"/>
            <a:ext cx="654627" cy="646331"/>
            <a:chOff x="6705600" y="1219200"/>
            <a:chExt cx="685800" cy="765392"/>
          </a:xfrm>
        </p:grpSpPr>
        <p:sp>
          <p:nvSpPr>
            <p:cNvPr id="17" name="Овал 16"/>
            <p:cNvSpPr/>
            <p:nvPr/>
          </p:nvSpPr>
          <p:spPr>
            <a:xfrm>
              <a:off x="6705600" y="1295400"/>
              <a:ext cx="685800" cy="609600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>
                <a:solidFill>
                  <a:schemeClr val="tx2">
                    <a:lumMod val="50000"/>
                  </a:schemeClr>
                </a:solidFill>
                <a:latin typeface="Arial Black" pitchFamily="34" charset="0"/>
                <a:cs typeface="Arial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858000" y="1219200"/>
              <a:ext cx="533400" cy="7653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chemeClr val="tx2">
                      <a:lumMod val="50000"/>
                    </a:schemeClr>
                  </a:solidFill>
                  <a:latin typeface="Arial Black" pitchFamily="34" charset="0"/>
                  <a:cs typeface="Arial" pitchFamily="34" charset="0"/>
                </a:rPr>
                <a:t>З</a:t>
              </a:r>
              <a:endParaRPr lang="ru-RU" sz="3600" b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  <a:cs typeface="Arial" pitchFamily="34" charset="0"/>
              </a:endParaRPr>
            </a:p>
          </p:txBody>
        </p:sp>
      </p:grpSp>
      <p:grpSp>
        <p:nvGrpSpPr>
          <p:cNvPr id="5" name="Группа 50"/>
          <p:cNvGrpSpPr/>
          <p:nvPr/>
        </p:nvGrpSpPr>
        <p:grpSpPr>
          <a:xfrm>
            <a:off x="8184573" y="719667"/>
            <a:ext cx="654627" cy="646330"/>
            <a:chOff x="7696200" y="1981200"/>
            <a:chExt cx="685800" cy="765391"/>
          </a:xfrm>
        </p:grpSpPr>
        <p:sp>
          <p:nvSpPr>
            <p:cNvPr id="18" name="Овал 17"/>
            <p:cNvSpPr/>
            <p:nvPr/>
          </p:nvSpPr>
          <p:spPr>
            <a:xfrm>
              <a:off x="7696200" y="1981200"/>
              <a:ext cx="685800" cy="609600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>
                <a:latin typeface="Arial Black" pitchFamily="34" charset="0"/>
                <a:cs typeface="Arial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772400" y="1981200"/>
              <a:ext cx="533400" cy="7653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chemeClr val="tx2">
                      <a:lumMod val="50000"/>
                    </a:schemeClr>
                  </a:solidFill>
                  <a:latin typeface="Arial Black" pitchFamily="34" charset="0"/>
                  <a:cs typeface="Arial" pitchFamily="34" charset="0"/>
                </a:rPr>
                <a:t>З</a:t>
              </a:r>
              <a:endParaRPr lang="ru-RU" sz="3600" b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  <a:cs typeface="Arial" pitchFamily="34" charset="0"/>
              </a:endParaRPr>
            </a:p>
          </p:txBody>
        </p:sp>
      </p:grpSp>
      <p:grpSp>
        <p:nvGrpSpPr>
          <p:cNvPr id="7" name="Группа 56"/>
          <p:cNvGrpSpPr/>
          <p:nvPr/>
        </p:nvGrpSpPr>
        <p:grpSpPr>
          <a:xfrm>
            <a:off x="8184573" y="1813560"/>
            <a:ext cx="654627" cy="646331"/>
            <a:chOff x="7696200" y="3276600"/>
            <a:chExt cx="685800" cy="765392"/>
          </a:xfrm>
        </p:grpSpPr>
        <p:sp>
          <p:nvSpPr>
            <p:cNvPr id="20" name="Овал 19"/>
            <p:cNvSpPr/>
            <p:nvPr/>
          </p:nvSpPr>
          <p:spPr>
            <a:xfrm>
              <a:off x="7696200" y="3352800"/>
              <a:ext cx="685800" cy="609600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>
                <a:latin typeface="Arial Black" pitchFamily="34" charset="0"/>
                <a:cs typeface="Arial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848600" y="3276600"/>
              <a:ext cx="533400" cy="7653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chemeClr val="tx2">
                      <a:lumMod val="50000"/>
                    </a:schemeClr>
                  </a:solidFill>
                  <a:latin typeface="Arial Black" pitchFamily="34" charset="0"/>
                  <a:cs typeface="Arial" pitchFamily="34" charset="0"/>
                </a:rPr>
                <a:t>З</a:t>
              </a:r>
              <a:endParaRPr lang="ru-RU" sz="3600" b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  <a:cs typeface="Arial" pitchFamily="34" charset="0"/>
              </a:endParaRPr>
            </a:p>
          </p:txBody>
        </p:sp>
      </p:grpSp>
      <p:grpSp>
        <p:nvGrpSpPr>
          <p:cNvPr id="8" name="Группа 51"/>
          <p:cNvGrpSpPr/>
          <p:nvPr/>
        </p:nvGrpSpPr>
        <p:grpSpPr>
          <a:xfrm>
            <a:off x="7239000" y="1234440"/>
            <a:ext cx="654627" cy="646331"/>
            <a:chOff x="6705600" y="2590800"/>
            <a:chExt cx="685800" cy="765392"/>
          </a:xfrm>
        </p:grpSpPr>
        <p:sp>
          <p:nvSpPr>
            <p:cNvPr id="19" name="Овал 18"/>
            <p:cNvSpPr/>
            <p:nvPr/>
          </p:nvSpPr>
          <p:spPr>
            <a:xfrm>
              <a:off x="6705600" y="2667000"/>
              <a:ext cx="685800" cy="609600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>
                <a:latin typeface="Arial Black" pitchFamily="34" charset="0"/>
                <a:cs typeface="Arial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781800" y="2590800"/>
              <a:ext cx="533400" cy="7653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chemeClr val="tx2">
                      <a:lumMod val="50000"/>
                    </a:schemeClr>
                  </a:solidFill>
                  <a:latin typeface="Arial Black" pitchFamily="34" charset="0"/>
                  <a:cs typeface="Arial" pitchFamily="34" charset="0"/>
                </a:rPr>
                <a:t>З</a:t>
              </a:r>
              <a:endParaRPr lang="ru-RU" sz="3600" b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  <a:cs typeface="Arial" pitchFamily="34" charset="0"/>
              </a:endParaRPr>
            </a:p>
          </p:txBody>
        </p:sp>
      </p:grpSp>
      <p:grpSp>
        <p:nvGrpSpPr>
          <p:cNvPr id="9" name="Группа 57"/>
          <p:cNvGrpSpPr/>
          <p:nvPr/>
        </p:nvGrpSpPr>
        <p:grpSpPr>
          <a:xfrm>
            <a:off x="7239000" y="2392680"/>
            <a:ext cx="654627" cy="646331"/>
            <a:chOff x="6705600" y="3962400"/>
            <a:chExt cx="685800" cy="765392"/>
          </a:xfrm>
        </p:grpSpPr>
        <p:sp>
          <p:nvSpPr>
            <p:cNvPr id="21" name="Овал 20"/>
            <p:cNvSpPr/>
            <p:nvPr/>
          </p:nvSpPr>
          <p:spPr>
            <a:xfrm>
              <a:off x="6705600" y="4038600"/>
              <a:ext cx="685800" cy="609600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>
                <a:latin typeface="Arial Black" pitchFamily="34" charset="0"/>
                <a:cs typeface="Arial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781800" y="3962400"/>
              <a:ext cx="533400" cy="7653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chemeClr val="tx2">
                      <a:lumMod val="50000"/>
                    </a:schemeClr>
                  </a:solidFill>
                  <a:latin typeface="Arial Black" pitchFamily="34" charset="0"/>
                  <a:cs typeface="Arial" pitchFamily="34" charset="0"/>
                </a:rPr>
                <a:t>З</a:t>
              </a:r>
              <a:endParaRPr lang="ru-RU" sz="3600" b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  <a:cs typeface="Arial" pitchFamily="34" charset="0"/>
              </a:endParaRPr>
            </a:p>
          </p:txBody>
        </p:sp>
      </p:grpSp>
      <p:grpSp>
        <p:nvGrpSpPr>
          <p:cNvPr id="22" name="Группа 48"/>
          <p:cNvGrpSpPr/>
          <p:nvPr/>
        </p:nvGrpSpPr>
        <p:grpSpPr>
          <a:xfrm>
            <a:off x="8184573" y="140547"/>
            <a:ext cx="654627" cy="646330"/>
            <a:chOff x="7696200" y="1295400"/>
            <a:chExt cx="685800" cy="765391"/>
          </a:xfrm>
        </p:grpSpPr>
        <p:sp>
          <p:nvSpPr>
            <p:cNvPr id="24" name="Овал 23"/>
            <p:cNvSpPr/>
            <p:nvPr/>
          </p:nvSpPr>
          <p:spPr>
            <a:xfrm>
              <a:off x="7696200" y="1295400"/>
              <a:ext cx="685800" cy="609600"/>
            </a:xfrm>
            <a:prstGeom prst="ellipse">
              <a:avLst/>
            </a:prstGeom>
            <a:solidFill>
              <a:srgbClr val="26E6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>
                <a:latin typeface="Arial Black" pitchFamily="34" charset="0"/>
                <a:cs typeface="Arial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772400" y="1295400"/>
              <a:ext cx="457200" cy="7653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FF0000"/>
                  </a:solidFill>
                  <a:latin typeface="Arial Black" pitchFamily="34" charset="0"/>
                  <a:cs typeface="Arial" pitchFamily="34" charset="0"/>
                </a:rPr>
                <a:t>С</a:t>
              </a:r>
              <a:endParaRPr lang="ru-RU" sz="3600" b="1" dirty="0">
                <a:solidFill>
                  <a:srgbClr val="FF0000"/>
                </a:solidFill>
                <a:latin typeface="Arial Black" pitchFamily="34" charset="0"/>
                <a:cs typeface="Arial" pitchFamily="34" charset="0"/>
              </a:endParaRPr>
            </a:p>
          </p:txBody>
        </p:sp>
      </p:grpSp>
      <p:grpSp>
        <p:nvGrpSpPr>
          <p:cNvPr id="23" name="Группа 49"/>
          <p:cNvGrpSpPr/>
          <p:nvPr/>
        </p:nvGrpSpPr>
        <p:grpSpPr>
          <a:xfrm>
            <a:off x="7239000" y="655320"/>
            <a:ext cx="654627" cy="646331"/>
            <a:chOff x="6705600" y="1905000"/>
            <a:chExt cx="685800" cy="765392"/>
          </a:xfrm>
        </p:grpSpPr>
        <p:sp>
          <p:nvSpPr>
            <p:cNvPr id="25" name="Овал 24"/>
            <p:cNvSpPr/>
            <p:nvPr/>
          </p:nvSpPr>
          <p:spPr>
            <a:xfrm>
              <a:off x="6705600" y="1981200"/>
              <a:ext cx="685800" cy="609600"/>
            </a:xfrm>
            <a:prstGeom prst="ellipse">
              <a:avLst/>
            </a:prstGeom>
            <a:solidFill>
              <a:srgbClr val="26E6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>
                <a:latin typeface="Arial Black" pitchFamily="34" charset="0"/>
                <a:cs typeface="Arial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781800" y="1905000"/>
              <a:ext cx="569632" cy="7653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 smtClean="0">
                  <a:solidFill>
                    <a:srgbClr val="FF0000"/>
                  </a:solidFill>
                  <a:latin typeface="Arial Black" pitchFamily="34" charset="0"/>
                  <a:cs typeface="Arial" pitchFamily="34" charset="0"/>
                </a:rPr>
                <a:t>С</a:t>
              </a:r>
              <a:endParaRPr lang="ru-RU" sz="3600" b="1" dirty="0">
                <a:solidFill>
                  <a:srgbClr val="FF0000"/>
                </a:solidFill>
                <a:latin typeface="Arial Black" pitchFamily="34" charset="0"/>
                <a:cs typeface="Arial" pitchFamily="34" charset="0"/>
              </a:endParaRPr>
            </a:p>
          </p:txBody>
        </p:sp>
      </p:grpSp>
      <p:grpSp>
        <p:nvGrpSpPr>
          <p:cNvPr id="31" name="Группа 52"/>
          <p:cNvGrpSpPr/>
          <p:nvPr/>
        </p:nvGrpSpPr>
        <p:grpSpPr>
          <a:xfrm>
            <a:off x="8184573" y="1234440"/>
            <a:ext cx="654627" cy="646331"/>
            <a:chOff x="7696200" y="2590800"/>
            <a:chExt cx="685800" cy="765392"/>
          </a:xfrm>
        </p:grpSpPr>
        <p:sp>
          <p:nvSpPr>
            <p:cNvPr id="26" name="Овал 25"/>
            <p:cNvSpPr/>
            <p:nvPr/>
          </p:nvSpPr>
          <p:spPr>
            <a:xfrm>
              <a:off x="7696200" y="2667000"/>
              <a:ext cx="685800" cy="609600"/>
            </a:xfrm>
            <a:prstGeom prst="ellipse">
              <a:avLst/>
            </a:prstGeom>
            <a:solidFill>
              <a:srgbClr val="26E6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>
                <a:latin typeface="Arial Black" pitchFamily="34" charset="0"/>
                <a:cs typeface="Arial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772400" y="2590800"/>
              <a:ext cx="569632" cy="7653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 smtClean="0">
                  <a:solidFill>
                    <a:srgbClr val="FF0000"/>
                  </a:solidFill>
                  <a:latin typeface="Arial Black" pitchFamily="34" charset="0"/>
                  <a:cs typeface="Arial" pitchFamily="34" charset="0"/>
                </a:rPr>
                <a:t>С</a:t>
              </a:r>
              <a:endParaRPr lang="ru-RU" sz="3600" b="1" dirty="0">
                <a:solidFill>
                  <a:srgbClr val="FF0000"/>
                </a:solidFill>
                <a:latin typeface="Arial Black" pitchFamily="34" charset="0"/>
                <a:cs typeface="Arial" pitchFamily="34" charset="0"/>
              </a:endParaRPr>
            </a:p>
          </p:txBody>
        </p:sp>
      </p:grpSp>
      <p:grpSp>
        <p:nvGrpSpPr>
          <p:cNvPr id="32" name="Группа 54"/>
          <p:cNvGrpSpPr/>
          <p:nvPr/>
        </p:nvGrpSpPr>
        <p:grpSpPr>
          <a:xfrm>
            <a:off x="7239000" y="1813560"/>
            <a:ext cx="654627" cy="646331"/>
            <a:chOff x="6705600" y="3276600"/>
            <a:chExt cx="685800" cy="765392"/>
          </a:xfrm>
        </p:grpSpPr>
        <p:sp>
          <p:nvSpPr>
            <p:cNvPr id="27" name="Овал 26"/>
            <p:cNvSpPr/>
            <p:nvPr/>
          </p:nvSpPr>
          <p:spPr>
            <a:xfrm>
              <a:off x="6705600" y="3352800"/>
              <a:ext cx="685800" cy="609600"/>
            </a:xfrm>
            <a:prstGeom prst="ellipse">
              <a:avLst/>
            </a:prstGeom>
            <a:solidFill>
              <a:srgbClr val="26E6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>
                <a:latin typeface="Arial Black" pitchFamily="34" charset="0"/>
                <a:cs typeface="Arial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781800" y="3276600"/>
              <a:ext cx="569632" cy="7653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 smtClean="0">
                  <a:solidFill>
                    <a:srgbClr val="FF0000"/>
                  </a:solidFill>
                  <a:latin typeface="Arial Black" pitchFamily="34" charset="0"/>
                  <a:cs typeface="Arial" pitchFamily="34" charset="0"/>
                </a:rPr>
                <a:t>С</a:t>
              </a:r>
              <a:endParaRPr lang="ru-RU" sz="3600" b="1" dirty="0">
                <a:solidFill>
                  <a:srgbClr val="FF0000"/>
                </a:solidFill>
                <a:latin typeface="Arial Black" pitchFamily="34" charset="0"/>
                <a:cs typeface="Arial" pitchFamily="34" charset="0"/>
              </a:endParaRPr>
            </a:p>
          </p:txBody>
        </p:sp>
      </p:grpSp>
      <p:grpSp>
        <p:nvGrpSpPr>
          <p:cNvPr id="46" name="Группа 58"/>
          <p:cNvGrpSpPr/>
          <p:nvPr/>
        </p:nvGrpSpPr>
        <p:grpSpPr>
          <a:xfrm>
            <a:off x="8184573" y="2392680"/>
            <a:ext cx="654627" cy="646331"/>
            <a:chOff x="7696200" y="3962400"/>
            <a:chExt cx="685800" cy="765392"/>
          </a:xfrm>
        </p:grpSpPr>
        <p:sp>
          <p:nvSpPr>
            <p:cNvPr id="28" name="Овал 27"/>
            <p:cNvSpPr/>
            <p:nvPr/>
          </p:nvSpPr>
          <p:spPr>
            <a:xfrm>
              <a:off x="7696200" y="4038600"/>
              <a:ext cx="685800" cy="609600"/>
            </a:xfrm>
            <a:prstGeom prst="ellipse">
              <a:avLst/>
            </a:prstGeom>
            <a:solidFill>
              <a:srgbClr val="26E6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>
                <a:latin typeface="Arial Black" pitchFamily="34" charset="0"/>
                <a:cs typeface="Arial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772400" y="3962400"/>
              <a:ext cx="569632" cy="7653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 smtClean="0">
                  <a:solidFill>
                    <a:srgbClr val="FF0000"/>
                  </a:solidFill>
                  <a:latin typeface="Arial Black" pitchFamily="34" charset="0"/>
                  <a:cs typeface="Arial" pitchFamily="34" charset="0"/>
                </a:rPr>
                <a:t>С</a:t>
              </a:r>
              <a:endParaRPr lang="ru-RU" sz="3600" b="1" dirty="0">
                <a:solidFill>
                  <a:srgbClr val="FF0000"/>
                </a:solidFill>
                <a:latin typeface="Arial Black" pitchFamily="34" charset="0"/>
                <a:cs typeface="Arial" pitchFamily="34" charset="0"/>
              </a:endParaRPr>
            </a:p>
          </p:txBody>
        </p:sp>
      </p:grpSp>
      <p:pic>
        <p:nvPicPr>
          <p:cNvPr id="43" name="Рисунок 42" descr="PNGPIX-COM-Blue-Balloon-PNG-imag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721148">
            <a:off x="1013014" y="245016"/>
            <a:ext cx="2144038" cy="3040067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685800" y="914400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З</a:t>
            </a:r>
            <a:endParaRPr lang="ru-RU" sz="4400" dirty="0"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057400" y="990600"/>
            <a:ext cx="62388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  <a:latin typeface="Arial Black" pitchFamily="34" charset="0"/>
              </a:rPr>
              <a:t>С</a:t>
            </a:r>
            <a:endParaRPr lang="ru-RU" sz="4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56" name="Управляющая кнопка: назад 55">
            <a:hlinkClick r:id="" action="ppaction://hlinkshowjump?jump=firstslide" highlightClick="1"/>
          </p:cNvPr>
          <p:cNvSpPr/>
          <p:nvPr/>
        </p:nvSpPr>
        <p:spPr>
          <a:xfrm>
            <a:off x="0" y="6477000"/>
            <a:ext cx="685800" cy="381000"/>
          </a:xfrm>
          <a:prstGeom prst="actionButtonBackPrevio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Управляющая кнопка: далее 56">
            <a:hlinkClick r:id="rId4" action="ppaction://hlinksldjump" highlightClick="1"/>
          </p:cNvPr>
          <p:cNvSpPr/>
          <p:nvPr/>
        </p:nvSpPr>
        <p:spPr>
          <a:xfrm>
            <a:off x="8458200" y="6477000"/>
            <a:ext cx="685800" cy="381000"/>
          </a:xfrm>
          <a:prstGeom prst="actionButtonForwardNex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Управляющая кнопка: справка 57">
            <a:hlinkClick r:id="" action="ppaction://hlinkshowjump?jump=nextslide" highlightClick="1"/>
          </p:cNvPr>
          <p:cNvSpPr/>
          <p:nvPr/>
        </p:nvSpPr>
        <p:spPr>
          <a:xfrm>
            <a:off x="7696200" y="6477000"/>
            <a:ext cx="685800" cy="381000"/>
          </a:xfrm>
          <a:prstGeom prst="actionButtonHelp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Click="0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26549E-6 L -0.27743 -0.00485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4" dur="indefinite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15356E-6 L -0.27743 -0.0004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4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5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83996E-6 L -0.23576 0.00416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" y="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5" dur="indefinite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6" dur="indefinite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6705600" y="0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ЗАПОМНИ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Выноска-облако 15"/>
          <p:cNvSpPr/>
          <p:nvPr/>
        </p:nvSpPr>
        <p:spPr>
          <a:xfrm flipH="1">
            <a:off x="0" y="228600"/>
            <a:ext cx="9144000" cy="2743200"/>
          </a:xfrm>
          <a:prstGeom prst="cloudCallout">
            <a:avLst>
              <a:gd name="adj1" fmla="val -15590"/>
              <a:gd name="adj2" fmla="val 66185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533400" y="533400"/>
            <a:ext cx="8610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Существуют парные согласные по звонкости и глухости:</a:t>
            </a:r>
          </a:p>
          <a:p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Б-П, В-Ф, Г-К, Д-Т, З-С, Ж-Ш.</a:t>
            </a:r>
          </a:p>
          <a:p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Чтобы проверить парную согласную в корне слова, надо подобрать однокоренное слово или изменить форму слова так,</a:t>
            </a:r>
          </a:p>
          <a:p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чтобы после этой согласной стояла гласная или буквы </a:t>
            </a:r>
          </a:p>
          <a:p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Н, М, Л, Р, Й.</a:t>
            </a:r>
            <a:endParaRPr lang="ru-RU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8600" y="55626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ПРОВЕРЯЙ:</a:t>
            </a:r>
            <a:endParaRPr lang="ru-RU" sz="2400" b="1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Выноска-облако 20"/>
          <p:cNvSpPr/>
          <p:nvPr/>
        </p:nvSpPr>
        <p:spPr>
          <a:xfrm flipV="1">
            <a:off x="2362200" y="4644786"/>
            <a:ext cx="4724400" cy="2213214"/>
          </a:xfrm>
          <a:prstGeom prst="cloudCallout">
            <a:avLst>
              <a:gd name="adj1" fmla="val 10736"/>
              <a:gd name="adj2" fmla="val 63878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819400" y="4953000"/>
            <a:ext cx="3962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АРБУЗЫ – АРБУЗ</a:t>
            </a:r>
          </a:p>
          <a:p>
            <a:pPr algn="ctr"/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ПАРУСА – ПАРУС</a:t>
            </a:r>
          </a:p>
          <a:p>
            <a:pPr algn="ctr"/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СКАЗАТЬ – СКАЗКА</a:t>
            </a:r>
          </a:p>
          <a:p>
            <a:pPr algn="ctr"/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ПРОСИТЬ – ПРОСЬБА</a:t>
            </a:r>
          </a:p>
          <a:p>
            <a:pPr algn="ctr"/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ПОВЯЗАТЬ - ПОВЯЗКА</a:t>
            </a:r>
            <a:endParaRPr lang="ru-RU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Управляющая кнопка: назад 12">
            <a:hlinkClick r:id="" action="ppaction://hlinkshowjump?jump=previousslide" highlightClick="1"/>
          </p:cNvPr>
          <p:cNvSpPr/>
          <p:nvPr/>
        </p:nvSpPr>
        <p:spPr>
          <a:xfrm>
            <a:off x="0" y="6477000"/>
            <a:ext cx="685800" cy="381000"/>
          </a:xfrm>
          <a:prstGeom prst="actionButtonBackPrevio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8458200" y="6477000"/>
            <a:ext cx="685800" cy="381000"/>
          </a:xfrm>
          <a:prstGeom prst="actionButtonForwardNex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4267200" y="152400"/>
            <a:ext cx="23275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00FF"/>
                </a:solidFill>
                <a:latin typeface="Arial Black" pitchFamily="34" charset="0"/>
              </a:rPr>
              <a:t>НО …</a:t>
            </a:r>
            <a:endParaRPr lang="ru-RU" sz="36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267200" y="697377"/>
            <a:ext cx="3200400" cy="410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00FF"/>
                </a:solidFill>
                <a:latin typeface="Arial Black" pitchFamily="34" charset="0"/>
              </a:rPr>
              <a:t>ДОРО … КА</a:t>
            </a:r>
            <a:endParaRPr lang="ru-RU" sz="36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267200" y="1258669"/>
            <a:ext cx="2691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00FF"/>
                </a:solidFill>
                <a:latin typeface="Arial Black" pitchFamily="34" charset="0"/>
              </a:rPr>
              <a:t>ЧА … КА</a:t>
            </a:r>
            <a:endParaRPr lang="ru-RU" sz="36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267200" y="1875110"/>
            <a:ext cx="2909455" cy="410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00FF"/>
                </a:solidFill>
                <a:latin typeface="Arial Black" pitchFamily="34" charset="0"/>
              </a:rPr>
              <a:t>ЭКИПА …</a:t>
            </a:r>
            <a:endParaRPr lang="ru-RU" sz="36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267200" y="2401669"/>
            <a:ext cx="2763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00FF"/>
                </a:solidFill>
                <a:latin typeface="Arial Black" pitchFamily="34" charset="0"/>
              </a:rPr>
              <a:t>ЁР …</a:t>
            </a:r>
            <a:endParaRPr lang="ru-RU" sz="36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48" name="Овал 47"/>
          <p:cNvSpPr/>
          <p:nvPr/>
        </p:nvSpPr>
        <p:spPr>
          <a:xfrm>
            <a:off x="7543800" y="124229"/>
            <a:ext cx="533400" cy="56157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Ж</a:t>
            </a:r>
            <a:endParaRPr lang="ru-RU" sz="3600" dirty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53" name="Овал 52"/>
          <p:cNvSpPr/>
          <p:nvPr/>
        </p:nvSpPr>
        <p:spPr>
          <a:xfrm>
            <a:off x="8229600" y="93749"/>
            <a:ext cx="533400" cy="631767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FFFF00"/>
                </a:solidFill>
                <a:latin typeface="Arial Black" pitchFamily="34" charset="0"/>
              </a:rPr>
              <a:t>Ш</a:t>
            </a:r>
            <a:endParaRPr lang="ru-RU" sz="3600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59" name="Овал 58"/>
          <p:cNvSpPr/>
          <p:nvPr/>
        </p:nvSpPr>
        <p:spPr>
          <a:xfrm>
            <a:off x="7543800" y="1234440"/>
            <a:ext cx="533400" cy="56157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Ж</a:t>
            </a:r>
            <a:endParaRPr lang="ru-RU" sz="3600" dirty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60" name="Овал 59"/>
          <p:cNvSpPr/>
          <p:nvPr/>
        </p:nvSpPr>
        <p:spPr>
          <a:xfrm>
            <a:off x="8229600" y="1828800"/>
            <a:ext cx="533400" cy="56157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Ж</a:t>
            </a:r>
            <a:endParaRPr lang="ru-RU" sz="3600" dirty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61" name="Овал 60"/>
          <p:cNvSpPr/>
          <p:nvPr/>
        </p:nvSpPr>
        <p:spPr>
          <a:xfrm>
            <a:off x="7543800" y="2410229"/>
            <a:ext cx="533400" cy="56157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Ж</a:t>
            </a:r>
            <a:endParaRPr lang="ru-RU" sz="3600" dirty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62" name="Овал 61"/>
          <p:cNvSpPr/>
          <p:nvPr/>
        </p:nvSpPr>
        <p:spPr>
          <a:xfrm>
            <a:off x="7543800" y="707967"/>
            <a:ext cx="533400" cy="561571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FFFF00"/>
                </a:solidFill>
                <a:latin typeface="Arial Black" pitchFamily="34" charset="0"/>
              </a:rPr>
              <a:t>Ш</a:t>
            </a:r>
            <a:endParaRPr lang="ru-RU" sz="3600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64" name="Овал 63"/>
          <p:cNvSpPr/>
          <p:nvPr/>
        </p:nvSpPr>
        <p:spPr>
          <a:xfrm>
            <a:off x="8229600" y="725516"/>
            <a:ext cx="533400" cy="56157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Ж</a:t>
            </a:r>
            <a:endParaRPr lang="ru-RU" sz="3600" dirty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65" name="Овал 64"/>
          <p:cNvSpPr/>
          <p:nvPr/>
        </p:nvSpPr>
        <p:spPr>
          <a:xfrm>
            <a:off x="8229600" y="1219200"/>
            <a:ext cx="533400" cy="561571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FFFF00"/>
                </a:solidFill>
                <a:latin typeface="Arial Black" pitchFamily="34" charset="0"/>
              </a:rPr>
              <a:t>Ш</a:t>
            </a:r>
            <a:endParaRPr lang="ru-RU" sz="3600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66" name="Овал 65"/>
          <p:cNvSpPr/>
          <p:nvPr/>
        </p:nvSpPr>
        <p:spPr>
          <a:xfrm>
            <a:off x="7543800" y="1831109"/>
            <a:ext cx="533400" cy="561571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FFFF00"/>
                </a:solidFill>
                <a:latin typeface="Arial Black" pitchFamily="34" charset="0"/>
              </a:rPr>
              <a:t>Ш</a:t>
            </a:r>
            <a:endParaRPr lang="ru-RU" sz="3600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67" name="Овал 66"/>
          <p:cNvSpPr/>
          <p:nvPr/>
        </p:nvSpPr>
        <p:spPr>
          <a:xfrm>
            <a:off x="8229600" y="2410229"/>
            <a:ext cx="533400" cy="561571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FFFF00"/>
                </a:solidFill>
                <a:latin typeface="Arial Black" pitchFamily="34" charset="0"/>
              </a:rPr>
              <a:t>Ш</a:t>
            </a:r>
            <a:endParaRPr lang="ru-RU" sz="3600" dirty="0">
              <a:solidFill>
                <a:srgbClr val="FFFF00"/>
              </a:solidFill>
              <a:latin typeface="Arial Black" pitchFamily="34" charset="0"/>
            </a:endParaRPr>
          </a:p>
        </p:txBody>
      </p:sp>
      <p:pic>
        <p:nvPicPr>
          <p:cNvPr id="44" name="Рисунок 43" descr="orange-balloon-png-image-222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039428">
            <a:off x="72776" y="322902"/>
            <a:ext cx="2399729" cy="4013935"/>
          </a:xfrm>
          <a:prstGeom prst="rect">
            <a:avLst/>
          </a:prstGeom>
        </p:spPr>
      </p:pic>
      <p:pic>
        <p:nvPicPr>
          <p:cNvPr id="72" name="Рисунок 71" descr="PNGPIX-COM-Blue-Balloon-PNG-imag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456613">
            <a:off x="1509011" y="38783"/>
            <a:ext cx="2404700" cy="3409664"/>
          </a:xfrm>
          <a:prstGeom prst="rect">
            <a:avLst/>
          </a:prstGeom>
        </p:spPr>
      </p:pic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2438400" y="838200"/>
            <a:ext cx="6858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5400" dirty="0" smtClean="0"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  <a:t>Ш</a:t>
            </a:r>
            <a:endParaRPr kumimoji="0" lang="ru-RU" sz="72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457200" y="990600"/>
            <a:ext cx="6858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Ж</a:t>
            </a:r>
            <a:r>
              <a:rPr kumimoji="0" lang="ru-RU" sz="5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72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34" name="Управляющая кнопка: назад 33">
            <a:hlinkClick r:id="" action="ppaction://hlinkshowjump?jump=firstslide" highlightClick="1"/>
          </p:cNvPr>
          <p:cNvSpPr/>
          <p:nvPr/>
        </p:nvSpPr>
        <p:spPr>
          <a:xfrm>
            <a:off x="0" y="6400800"/>
            <a:ext cx="762000" cy="457200"/>
          </a:xfrm>
          <a:prstGeom prst="actionButtonBackPrevio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Управляющая кнопка: справка 35">
            <a:hlinkClick r:id="" action="ppaction://hlinkshowjump?jump=nextslide" highlightClick="1"/>
          </p:cNvPr>
          <p:cNvSpPr/>
          <p:nvPr/>
        </p:nvSpPr>
        <p:spPr>
          <a:xfrm>
            <a:off x="8305800" y="6400800"/>
            <a:ext cx="838200" cy="457200"/>
          </a:xfrm>
          <a:prstGeom prst="actionButtonHelp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Click="0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16281E-6 L -0.25417 -4.1628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2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2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7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3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3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3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4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4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4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90287E-7 L -0.2125 0.00069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5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5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5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2951E-7 L -0.3375 -0.00763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-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</p:childTnLst>
        </p:cTn>
      </p:par>
    </p:tnLst>
    <p:bldLst>
      <p:bldP spid="48" grpId="0" animBg="1"/>
      <p:bldP spid="53" grpId="0" animBg="1"/>
      <p:bldP spid="59" grpId="0" animBg="1"/>
      <p:bldP spid="60" grpId="0" animBg="1"/>
      <p:bldP spid="61" grpId="0" animBg="1"/>
      <p:bldP spid="62" grpId="0" animBg="1"/>
      <p:bldP spid="64" grpId="0" animBg="1"/>
      <p:bldP spid="66" grpId="0" animBg="1"/>
      <p:bldP spid="6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Управляющая кнопка: назад 9">
            <a:hlinkClick r:id="" action="ppaction://hlinkshowjump?jump=previousslide" highlightClick="1"/>
          </p:cNvPr>
          <p:cNvSpPr/>
          <p:nvPr/>
        </p:nvSpPr>
        <p:spPr>
          <a:xfrm>
            <a:off x="0" y="6425184"/>
            <a:ext cx="457200" cy="432816"/>
          </a:xfrm>
          <a:prstGeom prst="actionButtonBackPrevious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6705600" y="0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ЗАПОМНИ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Выноска-облако 15"/>
          <p:cNvSpPr/>
          <p:nvPr/>
        </p:nvSpPr>
        <p:spPr>
          <a:xfrm flipH="1">
            <a:off x="0" y="228600"/>
            <a:ext cx="9144000" cy="2743200"/>
          </a:xfrm>
          <a:prstGeom prst="cloudCallout">
            <a:avLst>
              <a:gd name="adj1" fmla="val -15590"/>
              <a:gd name="adj2" fmla="val 66185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533400" y="533400"/>
            <a:ext cx="8610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Существуют парные согласные по звонкости и глухости:</a:t>
            </a:r>
          </a:p>
          <a:p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Б-П, В-Ф, Г-К, Д-Т, З-С, Ж-Ш.</a:t>
            </a:r>
          </a:p>
          <a:p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Чтобы проверить парную согласную в корне слова, надо подобрать однокоренное слово или изменить форму слова так,</a:t>
            </a:r>
          </a:p>
          <a:p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чтобы после этой согласной стояла гласная или буквы </a:t>
            </a:r>
          </a:p>
          <a:p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Н, М, Л, Р, Й.</a:t>
            </a:r>
            <a:endParaRPr lang="ru-RU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8600" y="55626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ПРОВЕРЯЙ:</a:t>
            </a:r>
            <a:endParaRPr lang="ru-RU" sz="2400" b="1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Выноска-облако 20"/>
          <p:cNvSpPr/>
          <p:nvPr/>
        </p:nvSpPr>
        <p:spPr>
          <a:xfrm flipV="1">
            <a:off x="2362200" y="4644786"/>
            <a:ext cx="4724400" cy="2213214"/>
          </a:xfrm>
          <a:prstGeom prst="cloudCallout">
            <a:avLst>
              <a:gd name="adj1" fmla="val 10736"/>
              <a:gd name="adj2" fmla="val 63878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743200" y="4953000"/>
            <a:ext cx="3810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НОЖИ – НОЖ</a:t>
            </a:r>
          </a:p>
          <a:p>
            <a:pPr algn="ctr"/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ДОРОЖЕНЬКА – ДОРОЖКА</a:t>
            </a:r>
          </a:p>
          <a:p>
            <a:pPr algn="ctr"/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НЕТ ЧАШЕК – ЧАШКА</a:t>
            </a:r>
          </a:p>
          <a:p>
            <a:pPr algn="ctr"/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ЭКИПАЖИ – ЭКИПАЖ</a:t>
            </a:r>
          </a:p>
          <a:p>
            <a:pPr algn="ctr"/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ЕРШИ - ЁРШ</a:t>
            </a:r>
          </a:p>
          <a:p>
            <a:pPr algn="ctr"/>
            <a:endParaRPr lang="ru-RU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Управляющая кнопка: домой 11">
            <a:hlinkClick r:id="" action="ppaction://hlinkshowjump?jump=firstslide" highlightClick="1"/>
          </p:cNvPr>
          <p:cNvSpPr/>
          <p:nvPr/>
        </p:nvSpPr>
        <p:spPr>
          <a:xfrm>
            <a:off x="8458200" y="6400800"/>
            <a:ext cx="457200" cy="457200"/>
          </a:xfrm>
          <a:prstGeom prst="actionButtonHom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00FF"/>
                </a:solidFill>
                <a:latin typeface="Century" pitchFamily="18" charset="0"/>
              </a:rPr>
              <a:t>Список использованных источников</a:t>
            </a:r>
            <a:endParaRPr lang="ru-RU" sz="3600" dirty="0">
              <a:solidFill>
                <a:srgbClr val="0000FF"/>
              </a:solidFill>
              <a:latin typeface="Century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62000" y="1219200"/>
            <a:ext cx="39929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>
                <a:hlinkClick r:id="rId2"/>
              </a:rPr>
              <a:t>http://</a:t>
            </a:r>
            <a:r>
              <a:rPr lang="de-DE" dirty="0" smtClean="0">
                <a:hlinkClick r:id="rId2"/>
              </a:rPr>
              <a:t>le-mult.ru/vinni-puh-i-vse-vse-vse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62000" y="914400"/>
            <a:ext cx="33479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>
                <a:hlinkClick r:id="rId3"/>
              </a:rPr>
              <a:t>http://galerey-room.ru/?</a:t>
            </a:r>
            <a:r>
              <a:rPr lang="de-DE" dirty="0" smtClean="0">
                <a:hlinkClick r:id="rId3"/>
              </a:rPr>
              <a:t>p=26394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med" advClick="0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>
            <a:off x="3733800" y="0"/>
            <a:ext cx="27510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00FF"/>
                </a:solidFill>
                <a:latin typeface="Arial Black" pitchFamily="34" charset="0"/>
              </a:rPr>
              <a:t>ША … КА</a:t>
            </a:r>
            <a:endParaRPr lang="ru-RU" sz="36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733800" y="590550"/>
            <a:ext cx="28369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00FF"/>
                </a:solidFill>
                <a:latin typeface="Arial Black" pitchFamily="34" charset="0"/>
              </a:rPr>
              <a:t>УЛЫ … КА</a:t>
            </a:r>
            <a:endParaRPr lang="ru-RU" sz="36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733800" y="118110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00FF"/>
                </a:solidFill>
                <a:latin typeface="Arial Black" pitchFamily="34" charset="0"/>
              </a:rPr>
              <a:t>ГОЛУ … КА</a:t>
            </a:r>
            <a:endParaRPr lang="ru-RU" sz="36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733800" y="1771650"/>
            <a:ext cx="25790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00FF"/>
                </a:solidFill>
                <a:latin typeface="Arial Black" pitchFamily="34" charset="0"/>
              </a:rPr>
              <a:t>ХЛЕ …</a:t>
            </a:r>
            <a:endParaRPr lang="ru-RU" sz="36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733800" y="23622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00FF"/>
                </a:solidFill>
                <a:latin typeface="Arial Black" pitchFamily="34" charset="0"/>
              </a:rPr>
              <a:t>ОШИ ... КА</a:t>
            </a:r>
            <a:endParaRPr lang="ru-RU" sz="36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48" name="Овал 47"/>
          <p:cNvSpPr/>
          <p:nvPr/>
        </p:nvSpPr>
        <p:spPr>
          <a:xfrm>
            <a:off x="7543800" y="76200"/>
            <a:ext cx="533400" cy="54679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Б</a:t>
            </a:r>
            <a:endParaRPr lang="ru-RU" sz="3600" dirty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53" name="Овал 52"/>
          <p:cNvSpPr/>
          <p:nvPr/>
        </p:nvSpPr>
        <p:spPr>
          <a:xfrm>
            <a:off x="8229600" y="76200"/>
            <a:ext cx="533400" cy="5334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FFFF00"/>
                </a:solidFill>
                <a:latin typeface="Arial Black" pitchFamily="34" charset="0"/>
              </a:rPr>
              <a:t>П</a:t>
            </a:r>
            <a:endParaRPr lang="ru-RU" sz="3600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59" name="Овал 58"/>
          <p:cNvSpPr/>
          <p:nvPr/>
        </p:nvSpPr>
        <p:spPr>
          <a:xfrm>
            <a:off x="7543800" y="1203960"/>
            <a:ext cx="533400" cy="54679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Б</a:t>
            </a:r>
            <a:endParaRPr lang="ru-RU" sz="3600" dirty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60" name="Овал 59"/>
          <p:cNvSpPr/>
          <p:nvPr/>
        </p:nvSpPr>
        <p:spPr>
          <a:xfrm>
            <a:off x="8229600" y="1802015"/>
            <a:ext cx="533400" cy="54679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Б</a:t>
            </a:r>
            <a:endParaRPr lang="ru-RU" sz="3600" dirty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61" name="Овал 60"/>
          <p:cNvSpPr/>
          <p:nvPr/>
        </p:nvSpPr>
        <p:spPr>
          <a:xfrm>
            <a:off x="7543800" y="2348807"/>
            <a:ext cx="533400" cy="54679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Б</a:t>
            </a:r>
            <a:endParaRPr lang="ru-RU" sz="3600" dirty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62" name="Овал 61"/>
          <p:cNvSpPr/>
          <p:nvPr/>
        </p:nvSpPr>
        <p:spPr>
          <a:xfrm>
            <a:off x="7543800" y="609600"/>
            <a:ext cx="533400" cy="546793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FFFF00"/>
                </a:solidFill>
                <a:latin typeface="Arial Black" pitchFamily="34" charset="0"/>
              </a:rPr>
              <a:t>П</a:t>
            </a:r>
            <a:endParaRPr lang="ru-RU" sz="3600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64" name="Овал 63"/>
          <p:cNvSpPr/>
          <p:nvPr/>
        </p:nvSpPr>
        <p:spPr>
          <a:xfrm>
            <a:off x="8229600" y="609600"/>
            <a:ext cx="533400" cy="54679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Б</a:t>
            </a:r>
            <a:endParaRPr lang="ru-RU" sz="3600" dirty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65" name="Овал 64"/>
          <p:cNvSpPr/>
          <p:nvPr/>
        </p:nvSpPr>
        <p:spPr>
          <a:xfrm>
            <a:off x="8229600" y="1219200"/>
            <a:ext cx="533400" cy="546793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FFFF00"/>
                </a:solidFill>
                <a:latin typeface="Arial Black" pitchFamily="34" charset="0"/>
              </a:rPr>
              <a:t>П</a:t>
            </a:r>
            <a:endParaRPr lang="ru-RU" sz="3600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66" name="Овал 65"/>
          <p:cNvSpPr/>
          <p:nvPr/>
        </p:nvSpPr>
        <p:spPr>
          <a:xfrm>
            <a:off x="7543800" y="1784927"/>
            <a:ext cx="533400" cy="546793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FFFF00"/>
                </a:solidFill>
                <a:latin typeface="Arial Black" pitchFamily="34" charset="0"/>
              </a:rPr>
              <a:t>П</a:t>
            </a:r>
            <a:endParaRPr lang="ru-RU" sz="3600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67" name="Овал 66"/>
          <p:cNvSpPr/>
          <p:nvPr/>
        </p:nvSpPr>
        <p:spPr>
          <a:xfrm>
            <a:off x="8229600" y="2348807"/>
            <a:ext cx="533400" cy="546793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FFFF00"/>
                </a:solidFill>
                <a:latin typeface="Arial Black" pitchFamily="34" charset="0"/>
              </a:rPr>
              <a:t>П</a:t>
            </a:r>
            <a:endParaRPr lang="ru-RU" sz="3600" dirty="0">
              <a:solidFill>
                <a:srgbClr val="FFFF00"/>
              </a:solidFill>
              <a:latin typeface="Arial Black" pitchFamily="34" charset="0"/>
            </a:endParaRPr>
          </a:p>
        </p:txBody>
      </p:sp>
      <p:pic>
        <p:nvPicPr>
          <p:cNvPr id="44" name="Рисунок 43" descr="orange-balloon-png-image-222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039428">
            <a:off x="72776" y="322902"/>
            <a:ext cx="2399729" cy="4013935"/>
          </a:xfrm>
          <a:prstGeom prst="rect">
            <a:avLst/>
          </a:prstGeom>
        </p:spPr>
      </p:pic>
      <p:pic>
        <p:nvPicPr>
          <p:cNvPr id="72" name="Рисунок 71" descr="PNGPIX-COM-Blue-Balloon-PNG-imag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456613">
            <a:off x="1509011" y="38783"/>
            <a:ext cx="2404700" cy="3409664"/>
          </a:xfrm>
          <a:prstGeom prst="rect">
            <a:avLst/>
          </a:prstGeom>
        </p:spPr>
      </p:pic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2438400" y="838200"/>
            <a:ext cx="6858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П</a:t>
            </a:r>
            <a:endParaRPr kumimoji="0" lang="ru-RU" sz="72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457200" y="990600"/>
            <a:ext cx="6858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Б </a:t>
            </a:r>
            <a:endParaRPr kumimoji="0" lang="ru-RU" sz="72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7" name="Управляющая кнопка: назад 26">
            <a:hlinkClick r:id="" action="ppaction://hlinkshowjump?jump=previousslide" highlightClick="1"/>
          </p:cNvPr>
          <p:cNvSpPr/>
          <p:nvPr/>
        </p:nvSpPr>
        <p:spPr>
          <a:xfrm>
            <a:off x="0" y="6477000"/>
            <a:ext cx="609600" cy="381000"/>
          </a:xfrm>
          <a:prstGeom prst="actionButtonBackPrevio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Управляющая кнопка: далее 27">
            <a:hlinkClick r:id="rId4" action="ppaction://hlinksldjump" highlightClick="1"/>
          </p:cNvPr>
          <p:cNvSpPr/>
          <p:nvPr/>
        </p:nvSpPr>
        <p:spPr>
          <a:xfrm>
            <a:off x="8534400" y="6477000"/>
            <a:ext cx="609600" cy="381000"/>
          </a:xfrm>
          <a:prstGeom prst="actionButtonForwardNex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Управляющая кнопка: справка 28">
            <a:hlinkClick r:id="" action="ppaction://hlinkshowjump?jump=nextslide" highlightClick="1"/>
          </p:cNvPr>
          <p:cNvSpPr/>
          <p:nvPr/>
        </p:nvSpPr>
        <p:spPr>
          <a:xfrm>
            <a:off x="8001000" y="6477000"/>
            <a:ext cx="457200" cy="381000"/>
          </a:xfrm>
          <a:prstGeom prst="actionButtonHelp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Click="0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4653E-6 L -0.37917 -0.005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64385E-6 L -0.3375 0.0046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417 -0.00255 L -0.35417 -0.0025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65402E-6 L -0.2625 0.0064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3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3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3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3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4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4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4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4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4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5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5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5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6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6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</p:childTnLst>
        </p:cTn>
      </p:par>
    </p:tnLst>
    <p:bldLst>
      <p:bldP spid="48" grpId="0" animBg="1"/>
      <p:bldP spid="53" grpId="0" animBg="1"/>
      <p:bldP spid="59" grpId="0" animBg="1"/>
      <p:bldP spid="60" grpId="0" animBg="1"/>
      <p:bldP spid="61" grpId="0" animBg="1"/>
      <p:bldP spid="62" grpId="0" animBg="1"/>
      <p:bldP spid="64" grpId="0" animBg="1"/>
      <p:bldP spid="65" grpId="0" animBg="1"/>
      <p:bldP spid="66" grpId="0" animBg="1"/>
      <p:bldP spid="6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28600" y="563880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ПРОВЕРЯЙ:</a:t>
            </a:r>
          </a:p>
        </p:txBody>
      </p:sp>
      <p:grpSp>
        <p:nvGrpSpPr>
          <p:cNvPr id="16" name="Группа 15"/>
          <p:cNvGrpSpPr/>
          <p:nvPr/>
        </p:nvGrpSpPr>
        <p:grpSpPr>
          <a:xfrm>
            <a:off x="0" y="0"/>
            <a:ext cx="9525000" cy="2743200"/>
            <a:chOff x="152400" y="0"/>
            <a:chExt cx="9525000" cy="2362200"/>
          </a:xfrm>
        </p:grpSpPr>
        <p:sp>
          <p:nvSpPr>
            <p:cNvPr id="14" name="Выноска-облако 13"/>
            <p:cNvSpPr/>
            <p:nvPr/>
          </p:nvSpPr>
          <p:spPr>
            <a:xfrm flipH="1">
              <a:off x="152400" y="0"/>
              <a:ext cx="9144000" cy="2362200"/>
            </a:xfrm>
            <a:prstGeom prst="cloudCallout">
              <a:avLst>
                <a:gd name="adj1" fmla="val -17756"/>
                <a:gd name="adj2" fmla="val 74296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rgbClr val="0000FF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52400" y="228600"/>
              <a:ext cx="9525000" cy="19877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/>
              <a:r>
                <a:rPr lang="ru-RU" sz="24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          Существуют парные согласные по звонкости и </a:t>
              </a:r>
            </a:p>
            <a:p>
              <a:pPr marL="457200" indent="-457200"/>
              <a:r>
                <a:rPr lang="ru-RU" sz="24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         глухости:  Б-П, В-Ф, Г-К, Д-Т, З-С, Ж-Ш.</a:t>
              </a:r>
            </a:p>
            <a:p>
              <a:pPr marL="457200" indent="-457200"/>
              <a:r>
                <a:rPr lang="ru-RU" sz="24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Чтобы проверить парную согласную в корне слова, надо </a:t>
              </a:r>
            </a:p>
            <a:p>
              <a:pPr marL="457200" indent="-457200"/>
              <a:r>
                <a:rPr lang="ru-RU" sz="24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   подобрать однокоренное слово или изменить форму слова так,</a:t>
              </a:r>
            </a:p>
            <a:p>
              <a:pPr marL="457200" indent="-457200"/>
              <a:r>
                <a:rPr lang="ru-RU" sz="24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                 чтобы после этой согласной стояла гласная </a:t>
              </a:r>
            </a:p>
            <a:p>
              <a:pPr marL="457200" indent="-457200"/>
              <a:r>
                <a:rPr lang="ru-RU" sz="24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                                         или буквы Н, М, Л, Р, Й.</a:t>
              </a:r>
              <a:endPara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2438400" y="4611231"/>
            <a:ext cx="4114800" cy="2246769"/>
            <a:chOff x="3429000" y="4191000"/>
            <a:chExt cx="4114800" cy="2246769"/>
          </a:xfrm>
        </p:grpSpPr>
        <p:sp>
          <p:nvSpPr>
            <p:cNvPr id="17" name="Выноска-облако 16"/>
            <p:cNvSpPr/>
            <p:nvPr/>
          </p:nvSpPr>
          <p:spPr>
            <a:xfrm flipV="1">
              <a:off x="3429000" y="4267200"/>
              <a:ext cx="4114800" cy="1981200"/>
            </a:xfrm>
            <a:prstGeom prst="cloudCallout">
              <a:avLst>
                <a:gd name="adj1" fmla="val 13996"/>
                <a:gd name="adj2" fmla="val 69856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733800" y="4191000"/>
              <a:ext cx="3733800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20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ШАПОЧКА – ШАПКА</a:t>
              </a:r>
            </a:p>
            <a:p>
              <a:pPr algn="ctr"/>
              <a:r>
                <a:rPr lang="ru-RU" sz="20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УЛЫБАТЬСЯ – УЛЫБКА</a:t>
              </a:r>
            </a:p>
            <a:p>
              <a:pPr algn="ctr"/>
              <a:r>
                <a:rPr lang="ru-RU" sz="20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ГОЛУБИ – ГОЛУБКА</a:t>
              </a:r>
            </a:p>
            <a:p>
              <a:pPr algn="ctr"/>
              <a:r>
                <a:rPr lang="ru-RU" sz="20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НЕТ ХЛЕБА – ХЛЕБ</a:t>
              </a:r>
            </a:p>
            <a:p>
              <a:pPr algn="ctr"/>
              <a:r>
                <a:rPr lang="ru-RU" sz="20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ОШИБАТЬСЯ - ОШИБКА</a:t>
              </a:r>
            </a:p>
            <a:p>
              <a:pPr algn="ctr"/>
              <a:endParaRPr lang="ru-RU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781800" y="0"/>
            <a:ext cx="25394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ЗАПОМНИ</a:t>
            </a:r>
            <a:endParaRPr lang="ru-RU" sz="3200" dirty="0">
              <a:solidFill>
                <a:srgbClr val="FF0000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9" name="Управляющая кнопка: назад 18">
            <a:hlinkClick r:id="" action="ppaction://hlinkshowjump?jump=previousslide" highlightClick="1"/>
          </p:cNvPr>
          <p:cNvSpPr/>
          <p:nvPr/>
        </p:nvSpPr>
        <p:spPr>
          <a:xfrm>
            <a:off x="0" y="6477000"/>
            <a:ext cx="533400" cy="381000"/>
          </a:xfrm>
          <a:prstGeom prst="actionButtonBackPrevio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правляющая кнопка: далее 19">
            <a:hlinkClick r:id="" action="ppaction://hlinkshowjump?jump=nextslide" highlightClick="1"/>
          </p:cNvPr>
          <p:cNvSpPr/>
          <p:nvPr/>
        </p:nvSpPr>
        <p:spPr>
          <a:xfrm>
            <a:off x="8610600" y="6477000"/>
            <a:ext cx="533400" cy="381000"/>
          </a:xfrm>
          <a:prstGeom prst="actionButtonForwardNex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09600" y="76200"/>
            <a:ext cx="2834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  <a:latin typeface="Arial Black" pitchFamily="34" charset="0"/>
              </a:rPr>
              <a:t> </a:t>
            </a:r>
            <a:r>
              <a:rPr lang="ru-RU" sz="3600" dirty="0" smtClean="0">
                <a:solidFill>
                  <a:srgbClr val="0000FF"/>
                </a:solidFill>
                <a:latin typeface="Arial Black" pitchFamily="34" charset="0"/>
              </a:rPr>
              <a:t>ТРА … КА</a:t>
            </a:r>
            <a:endParaRPr lang="ru-RU" sz="36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9600" y="663483"/>
            <a:ext cx="2885598" cy="6226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  <a:latin typeface="Arial Black" pitchFamily="34" charset="0"/>
              </a:rPr>
              <a:t> </a:t>
            </a:r>
            <a:r>
              <a:rPr lang="ru-RU" sz="3600" dirty="0" smtClean="0">
                <a:solidFill>
                  <a:srgbClr val="0000FF"/>
                </a:solidFill>
                <a:latin typeface="Arial Black" pitchFamily="34" charset="0"/>
              </a:rPr>
              <a:t>ЖИРА …</a:t>
            </a:r>
            <a:endParaRPr lang="ru-RU" sz="36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9600" y="1250765"/>
            <a:ext cx="2786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  <a:latin typeface="Arial Black" pitchFamily="34" charset="0"/>
              </a:rPr>
              <a:t> </a:t>
            </a:r>
            <a:r>
              <a:rPr lang="ru-RU" sz="3600" dirty="0" smtClean="0">
                <a:solidFill>
                  <a:srgbClr val="0000FF"/>
                </a:solidFill>
                <a:latin typeface="Arial Black" pitchFamily="34" charset="0"/>
              </a:rPr>
              <a:t>ОБУ … Ь</a:t>
            </a:r>
            <a:endParaRPr lang="ru-RU" sz="36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9600" y="1838048"/>
            <a:ext cx="2487583" cy="6226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  <a:latin typeface="Arial Black" pitchFamily="34" charset="0"/>
              </a:rPr>
              <a:t> </a:t>
            </a:r>
            <a:r>
              <a:rPr lang="ru-RU" sz="3600" dirty="0" smtClean="0">
                <a:solidFill>
                  <a:srgbClr val="0000FF"/>
                </a:solidFill>
                <a:latin typeface="Arial Black" pitchFamily="34" charset="0"/>
              </a:rPr>
              <a:t>ШКА …</a:t>
            </a:r>
            <a:endParaRPr lang="ru-RU" sz="36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7947" y="2425331"/>
            <a:ext cx="31782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00FF"/>
                </a:solidFill>
                <a:latin typeface="Arial Black" pitchFamily="34" charset="0"/>
              </a:rPr>
              <a:t>МОРКО … Ь</a:t>
            </a:r>
            <a:endParaRPr lang="ru-RU" sz="3600" dirty="0">
              <a:solidFill>
                <a:srgbClr val="0000FF"/>
              </a:solidFill>
              <a:latin typeface="Arial Black" pitchFamily="34" charset="0"/>
            </a:endParaRPr>
          </a:p>
        </p:txBody>
      </p:sp>
      <p:grpSp>
        <p:nvGrpSpPr>
          <p:cNvPr id="34" name="Группа 33"/>
          <p:cNvGrpSpPr/>
          <p:nvPr/>
        </p:nvGrpSpPr>
        <p:grpSpPr>
          <a:xfrm>
            <a:off x="5638800" y="381000"/>
            <a:ext cx="1843088" cy="3429000"/>
            <a:chOff x="6019800" y="228600"/>
            <a:chExt cx="1843088" cy="3429000"/>
          </a:xfrm>
        </p:grpSpPr>
        <p:pic>
          <p:nvPicPr>
            <p:cNvPr id="29" name="Рисунок 28" descr="balloon-2480283_640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20572118">
              <a:off x="6019800" y="228600"/>
              <a:ext cx="1843088" cy="34290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477000" y="838200"/>
              <a:ext cx="45720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dirty="0" smtClean="0">
                  <a:solidFill>
                    <a:srgbClr val="00B050"/>
                  </a:solidFill>
                  <a:latin typeface="Arial Black" pitchFamily="34" charset="0"/>
                </a:rPr>
                <a:t>В </a:t>
              </a:r>
              <a:endParaRPr lang="ru-RU" sz="4400" dirty="0">
                <a:solidFill>
                  <a:srgbClr val="00B050"/>
                </a:solidFill>
                <a:latin typeface="Arial Black" pitchFamily="34" charset="0"/>
              </a:endParaRP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6172200" y="381000"/>
            <a:ext cx="1868004" cy="4186004"/>
            <a:chOff x="6627767" y="880570"/>
            <a:chExt cx="1868004" cy="4186004"/>
          </a:xfrm>
        </p:grpSpPr>
        <p:pic>
          <p:nvPicPr>
            <p:cNvPr id="32" name="Рисунок 31" descr="Pink Balloo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2222086">
              <a:off x="6627767" y="880570"/>
              <a:ext cx="1868004" cy="4186004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7999367" y="1718770"/>
              <a:ext cx="4572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dirty="0" smtClean="0">
                  <a:solidFill>
                    <a:schemeClr val="accent2">
                      <a:lumMod val="75000"/>
                    </a:schemeClr>
                  </a:solidFill>
                  <a:latin typeface="Arial Black" pitchFamily="34" charset="0"/>
                </a:rPr>
                <a:t>Ф</a:t>
              </a:r>
              <a:endParaRPr lang="ru-RU" sz="4400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endParaRPr>
            </a:p>
          </p:txBody>
        </p:sp>
      </p:grpSp>
      <p:sp>
        <p:nvSpPr>
          <p:cNvPr id="18" name="Прямоугольник 17"/>
          <p:cNvSpPr/>
          <p:nvPr/>
        </p:nvSpPr>
        <p:spPr>
          <a:xfrm>
            <a:off x="4876800" y="152400"/>
            <a:ext cx="533400" cy="457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B050"/>
                </a:solidFill>
                <a:latin typeface="Arial Black" pitchFamily="34" charset="0"/>
                <a:cs typeface="Arial" pitchFamily="34" charset="0"/>
              </a:rPr>
              <a:t>В</a:t>
            </a:r>
            <a:endParaRPr lang="ru-RU" sz="3600" b="1" dirty="0">
              <a:solidFill>
                <a:srgbClr val="00B050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267200" y="152400"/>
            <a:ext cx="533400" cy="457200"/>
          </a:xfrm>
          <a:prstGeom prst="rect">
            <a:avLst/>
          </a:prstGeom>
          <a:solidFill>
            <a:srgbClr val="FFFF0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Ф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267200" y="685800"/>
            <a:ext cx="533400" cy="457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B050"/>
                </a:solidFill>
                <a:latin typeface="Arial Black" pitchFamily="34" charset="0"/>
                <a:cs typeface="Arial" pitchFamily="34" charset="0"/>
              </a:rPr>
              <a:t>В</a:t>
            </a:r>
            <a:endParaRPr lang="ru-RU" sz="3600" b="1" dirty="0">
              <a:solidFill>
                <a:srgbClr val="00B050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876800" y="685800"/>
            <a:ext cx="533400" cy="457200"/>
          </a:xfrm>
          <a:prstGeom prst="rect">
            <a:avLst/>
          </a:prstGeom>
          <a:solidFill>
            <a:srgbClr val="FFFF0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Ф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267200" y="1295400"/>
            <a:ext cx="533400" cy="457200"/>
          </a:xfrm>
          <a:prstGeom prst="rect">
            <a:avLst/>
          </a:prstGeom>
          <a:solidFill>
            <a:srgbClr val="FFFF0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Ф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876800" y="1295400"/>
            <a:ext cx="533400" cy="457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B050"/>
                </a:solidFill>
                <a:latin typeface="Arial Black" pitchFamily="34" charset="0"/>
                <a:cs typeface="Arial" pitchFamily="34" charset="0"/>
              </a:rPr>
              <a:t>В</a:t>
            </a:r>
            <a:endParaRPr lang="ru-RU" sz="3600" b="1" dirty="0">
              <a:solidFill>
                <a:srgbClr val="00B050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267200" y="1828800"/>
            <a:ext cx="533400" cy="457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B050"/>
                </a:solidFill>
                <a:latin typeface="Arial Black" pitchFamily="34" charset="0"/>
                <a:cs typeface="Arial" pitchFamily="34" charset="0"/>
              </a:rPr>
              <a:t>В</a:t>
            </a:r>
            <a:endParaRPr lang="ru-RU" sz="3600" b="1" dirty="0">
              <a:solidFill>
                <a:srgbClr val="00B050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876800" y="1828800"/>
            <a:ext cx="533400" cy="457200"/>
          </a:xfrm>
          <a:prstGeom prst="rect">
            <a:avLst/>
          </a:prstGeom>
          <a:solidFill>
            <a:srgbClr val="FFFF0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Ф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267200" y="2438400"/>
            <a:ext cx="533400" cy="457200"/>
          </a:xfrm>
          <a:prstGeom prst="rect">
            <a:avLst/>
          </a:prstGeom>
          <a:solidFill>
            <a:srgbClr val="FFFF0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Ф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876800" y="2438400"/>
            <a:ext cx="533400" cy="457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B050"/>
                </a:solidFill>
                <a:latin typeface="Arial Black" pitchFamily="34" charset="0"/>
                <a:cs typeface="Arial" pitchFamily="34" charset="0"/>
              </a:rPr>
              <a:t>В</a:t>
            </a:r>
            <a:endParaRPr lang="ru-RU" sz="3600" b="1" dirty="0">
              <a:solidFill>
                <a:srgbClr val="00B050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39" name="Управляющая кнопка: назад 38">
            <a:hlinkClick r:id="" action="ppaction://hlinkshowjump?jump=firstslide" highlightClick="1"/>
          </p:cNvPr>
          <p:cNvSpPr/>
          <p:nvPr/>
        </p:nvSpPr>
        <p:spPr>
          <a:xfrm>
            <a:off x="0" y="6477000"/>
            <a:ext cx="533400" cy="381000"/>
          </a:xfrm>
          <a:prstGeom prst="actionButtonBackPrevio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Управляющая кнопка: далее 40">
            <a:hlinkClick r:id="rId4" action="ppaction://hlinksldjump" highlightClick="1"/>
          </p:cNvPr>
          <p:cNvSpPr/>
          <p:nvPr/>
        </p:nvSpPr>
        <p:spPr>
          <a:xfrm>
            <a:off x="8534400" y="6477000"/>
            <a:ext cx="609600" cy="381000"/>
          </a:xfrm>
          <a:prstGeom prst="actionButtonForwardNex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Управляющая кнопка: справка 41">
            <a:hlinkClick r:id="" action="ppaction://hlinkshowjump?jump=nextslide" highlightClick="1"/>
          </p:cNvPr>
          <p:cNvSpPr/>
          <p:nvPr/>
        </p:nvSpPr>
        <p:spPr>
          <a:xfrm>
            <a:off x="7924800" y="6477000"/>
            <a:ext cx="609600" cy="381000"/>
          </a:xfrm>
          <a:prstGeom prst="actionButtonHelp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Click="0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16281E-6 L -0.32083 -4.16281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18131E-6 L -0.3125 4.18131E-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47919E-6 L -0.30417 -2.47919E-6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8.60315E-7 L -0.2375 8.60315E-7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28600" y="55626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ПРОВЕРЯЙ:</a:t>
            </a:r>
            <a:endParaRPr lang="ru-RU" sz="2400" b="1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2330548" y="4644786"/>
            <a:ext cx="4648200" cy="2213214"/>
            <a:chOff x="2393314" y="4648200"/>
            <a:chExt cx="4419600" cy="2438400"/>
          </a:xfrm>
        </p:grpSpPr>
        <p:sp>
          <p:nvSpPr>
            <p:cNvPr id="16" name="Выноска-облако 15"/>
            <p:cNvSpPr/>
            <p:nvPr/>
          </p:nvSpPr>
          <p:spPr>
            <a:xfrm flipV="1">
              <a:off x="2393314" y="4648200"/>
              <a:ext cx="4419600" cy="2438400"/>
            </a:xfrm>
            <a:prstGeom prst="cloudCallout">
              <a:avLst>
                <a:gd name="adj1" fmla="val 10736"/>
                <a:gd name="adj2" fmla="val 63878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568315" y="4651961"/>
              <a:ext cx="4038600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20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ТРАВА – ТРАВКА</a:t>
              </a:r>
            </a:p>
            <a:p>
              <a:pPr algn="ctr"/>
              <a:r>
                <a:rPr lang="ru-RU" sz="20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ЖИРАФЫ – ЖИРАФ</a:t>
              </a:r>
            </a:p>
            <a:p>
              <a:pPr algn="ctr"/>
              <a:r>
                <a:rPr lang="ru-RU" sz="20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НЕТ ОБУВИ – ОБУВЬ</a:t>
              </a:r>
            </a:p>
            <a:p>
              <a:pPr algn="ctr"/>
              <a:r>
                <a:rPr lang="ru-RU" sz="20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ШКАФЫ – ШКАФ</a:t>
              </a:r>
            </a:p>
            <a:p>
              <a:pPr algn="ctr"/>
              <a:r>
                <a:rPr lang="ru-RU" sz="20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МОРКОВОЧКА - МОРКОВЬ</a:t>
              </a:r>
            </a:p>
            <a:p>
              <a:pPr algn="ctr"/>
              <a:endParaRPr lang="ru-RU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228600" y="228600"/>
            <a:ext cx="8915400" cy="2743200"/>
            <a:chOff x="228600" y="228600"/>
            <a:chExt cx="8915400" cy="2743200"/>
          </a:xfrm>
        </p:grpSpPr>
        <p:sp>
          <p:nvSpPr>
            <p:cNvPr id="13" name="Выноска-облако 12"/>
            <p:cNvSpPr/>
            <p:nvPr/>
          </p:nvSpPr>
          <p:spPr>
            <a:xfrm flipH="1">
              <a:off x="228600" y="228600"/>
              <a:ext cx="8915400" cy="2743200"/>
            </a:xfrm>
            <a:prstGeom prst="cloudCallout">
              <a:avLst>
                <a:gd name="adj1" fmla="val -15590"/>
                <a:gd name="adj2" fmla="val 66185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57200" y="457200"/>
              <a:ext cx="845820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         Существуют парные согласные по звонкости и                                                глухости:   Б-П, В-Ф, Г-К, Д-Т, З-С, Ж-Ш.</a:t>
              </a:r>
            </a:p>
            <a:p>
              <a:r>
                <a:rPr lang="ru-RU" sz="24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    Чтобы проверить парную согласную в корне слова, надо </a:t>
              </a:r>
              <a:endPara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ru-RU" sz="24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подобрать</a:t>
              </a:r>
              <a:r>
                <a:rPr lang="en-US" sz="24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4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однокоренное слово или изменить форму слова так, </a:t>
              </a:r>
            </a:p>
            <a:p>
              <a:r>
                <a:rPr lang="ru-RU" sz="24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            чтобы после этой согласной стояла гласная или буквы </a:t>
              </a:r>
            </a:p>
            <a:p>
              <a:r>
                <a:rPr lang="ru-RU" sz="24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                                         Н, М, Л, Р, Й.</a:t>
              </a:r>
              <a:endPara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705600" y="0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ЗАПОМНИ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Управляющая кнопка: назад 19">
            <a:hlinkClick r:id="" action="ppaction://hlinkshowjump?jump=previousslide" highlightClick="1"/>
          </p:cNvPr>
          <p:cNvSpPr/>
          <p:nvPr/>
        </p:nvSpPr>
        <p:spPr>
          <a:xfrm>
            <a:off x="0" y="6477000"/>
            <a:ext cx="609600" cy="381000"/>
          </a:xfrm>
          <a:prstGeom prst="actionButtonBackPrevio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правляющая кнопка: далее 20">
            <a:hlinkClick r:id="" action="ppaction://hlinkshowjump?jump=nextslide" highlightClick="1"/>
          </p:cNvPr>
          <p:cNvSpPr/>
          <p:nvPr/>
        </p:nvSpPr>
        <p:spPr>
          <a:xfrm>
            <a:off x="8534400" y="6477000"/>
            <a:ext cx="609600" cy="381000"/>
          </a:xfrm>
          <a:prstGeom prst="actionButtonForwardNex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Группа 60"/>
          <p:cNvGrpSpPr/>
          <p:nvPr/>
        </p:nvGrpSpPr>
        <p:grpSpPr>
          <a:xfrm>
            <a:off x="3429000" y="15510"/>
            <a:ext cx="2971800" cy="3184890"/>
            <a:chOff x="3962400" y="1219200"/>
            <a:chExt cx="2971800" cy="3250432"/>
          </a:xfrm>
        </p:grpSpPr>
        <p:sp>
          <p:nvSpPr>
            <p:cNvPr id="12" name="TextBox 11"/>
            <p:cNvSpPr txBox="1"/>
            <p:nvPr/>
          </p:nvSpPr>
          <p:spPr>
            <a:xfrm>
              <a:off x="3962400" y="1219200"/>
              <a:ext cx="2438400" cy="6596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dirty="0" smtClean="0">
                  <a:solidFill>
                    <a:srgbClr val="0000FF"/>
                  </a:solidFill>
                  <a:latin typeface="Arial Black" pitchFamily="34" charset="0"/>
                </a:rPr>
                <a:t>КО … ТИ</a:t>
              </a:r>
              <a:endParaRPr lang="ru-RU" sz="3600" dirty="0">
                <a:solidFill>
                  <a:srgbClr val="0000FF"/>
                </a:solidFill>
                <a:latin typeface="Arial Black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962400" y="1866900"/>
              <a:ext cx="1981200" cy="6596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dirty="0" smtClean="0">
                  <a:solidFill>
                    <a:srgbClr val="0000FF"/>
                  </a:solidFill>
                  <a:latin typeface="Arial Black" pitchFamily="34" charset="0"/>
                </a:rPr>
                <a:t>СНЕ …</a:t>
              </a:r>
              <a:endParaRPr lang="ru-RU" sz="3600" dirty="0">
                <a:solidFill>
                  <a:srgbClr val="0000FF"/>
                </a:solidFill>
                <a:latin typeface="Arial Black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962400" y="3162300"/>
              <a:ext cx="2438400" cy="6596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dirty="0" smtClean="0">
                  <a:solidFill>
                    <a:srgbClr val="0000FF"/>
                  </a:solidFill>
                  <a:latin typeface="Arial Black" pitchFamily="34" charset="0"/>
                </a:rPr>
                <a:t>ФЛА …</a:t>
              </a:r>
              <a:endParaRPr lang="ru-RU" sz="3600" dirty="0">
                <a:solidFill>
                  <a:srgbClr val="0000FF"/>
                </a:solidFill>
                <a:latin typeface="Arial Black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962400" y="3810000"/>
              <a:ext cx="2743200" cy="6596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dirty="0" smtClean="0">
                  <a:solidFill>
                    <a:srgbClr val="0000FF"/>
                  </a:solidFill>
                  <a:latin typeface="Arial Black" pitchFamily="34" charset="0"/>
                </a:rPr>
                <a:t>МОРЯ …</a:t>
              </a:r>
              <a:endParaRPr lang="ru-RU" sz="3600" dirty="0">
                <a:solidFill>
                  <a:srgbClr val="0000FF"/>
                </a:solidFill>
                <a:latin typeface="Arial Black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962400" y="2514601"/>
              <a:ext cx="2971800" cy="6596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dirty="0" smtClean="0">
                  <a:solidFill>
                    <a:srgbClr val="0000FF"/>
                  </a:solidFill>
                  <a:latin typeface="Arial Black" pitchFamily="34" charset="0"/>
                </a:rPr>
                <a:t>СПУТНИ …</a:t>
              </a:r>
              <a:endParaRPr lang="ru-RU" sz="3600" dirty="0">
                <a:solidFill>
                  <a:srgbClr val="0000FF"/>
                </a:solidFill>
                <a:latin typeface="Arial Black" pitchFamily="34" charset="0"/>
              </a:endParaRPr>
            </a:p>
          </p:txBody>
        </p:sp>
      </p:grpSp>
      <p:pic>
        <p:nvPicPr>
          <p:cNvPr id="42" name="Рисунок 41" descr="Без названия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-6667" b="30301"/>
          <a:stretch>
            <a:fillRect/>
          </a:stretch>
        </p:blipFill>
        <p:spPr>
          <a:xfrm rot="20135288">
            <a:off x="349693" y="209539"/>
            <a:ext cx="1690552" cy="3127617"/>
          </a:xfrm>
          <a:prstGeom prst="rect">
            <a:avLst/>
          </a:prstGeom>
        </p:spPr>
      </p:pic>
      <p:sp>
        <p:nvSpPr>
          <p:cNvPr id="10" name="Дуга 9"/>
          <p:cNvSpPr/>
          <p:nvPr/>
        </p:nvSpPr>
        <p:spPr>
          <a:xfrm>
            <a:off x="1371600" y="2667000"/>
            <a:ext cx="152400" cy="7620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Дуга 10"/>
          <p:cNvSpPr/>
          <p:nvPr/>
        </p:nvSpPr>
        <p:spPr>
          <a:xfrm>
            <a:off x="2895600" y="3429000"/>
            <a:ext cx="152400" cy="7620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8" name="Группа 47"/>
          <p:cNvGrpSpPr/>
          <p:nvPr/>
        </p:nvGrpSpPr>
        <p:grpSpPr>
          <a:xfrm>
            <a:off x="7162800" y="0"/>
            <a:ext cx="685800" cy="639041"/>
            <a:chOff x="6705600" y="1295400"/>
            <a:chExt cx="685800" cy="685800"/>
          </a:xfrm>
        </p:grpSpPr>
        <p:sp>
          <p:nvSpPr>
            <p:cNvPr id="17" name="Овал 16"/>
            <p:cNvSpPr/>
            <p:nvPr/>
          </p:nvSpPr>
          <p:spPr>
            <a:xfrm>
              <a:off x="6705600" y="1295400"/>
              <a:ext cx="685800" cy="609600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>
                <a:solidFill>
                  <a:schemeClr val="tx2">
                    <a:lumMod val="50000"/>
                  </a:schemeClr>
                </a:solidFill>
                <a:latin typeface="Arial Black" pitchFamily="34" charset="0"/>
                <a:cs typeface="Arial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858000" y="1334869"/>
              <a:ext cx="533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chemeClr val="tx2">
                      <a:lumMod val="50000"/>
                    </a:schemeClr>
                  </a:solidFill>
                  <a:latin typeface="Arial Black" pitchFamily="34" charset="0"/>
                  <a:cs typeface="Arial" pitchFamily="34" charset="0"/>
                </a:rPr>
                <a:t>Г</a:t>
              </a:r>
              <a:endParaRPr lang="ru-RU" sz="3600" b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  <a:cs typeface="Arial" pitchFamily="34" charset="0"/>
              </a:endParaRPr>
            </a:p>
          </p:txBody>
        </p:sp>
      </p:grpSp>
      <p:grpSp>
        <p:nvGrpSpPr>
          <p:cNvPr id="51" name="Группа 50"/>
          <p:cNvGrpSpPr/>
          <p:nvPr/>
        </p:nvGrpSpPr>
        <p:grpSpPr>
          <a:xfrm>
            <a:off x="8153400" y="639041"/>
            <a:ext cx="685800" cy="639041"/>
            <a:chOff x="7696200" y="1981200"/>
            <a:chExt cx="685800" cy="685800"/>
          </a:xfrm>
        </p:grpSpPr>
        <p:sp>
          <p:nvSpPr>
            <p:cNvPr id="18" name="Овал 17"/>
            <p:cNvSpPr/>
            <p:nvPr/>
          </p:nvSpPr>
          <p:spPr>
            <a:xfrm>
              <a:off x="7696200" y="1981200"/>
              <a:ext cx="685800" cy="609600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>
                <a:latin typeface="Arial Black" pitchFamily="34" charset="0"/>
                <a:cs typeface="Arial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772400" y="2020669"/>
              <a:ext cx="533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chemeClr val="tx2">
                      <a:lumMod val="50000"/>
                    </a:schemeClr>
                  </a:solidFill>
                  <a:latin typeface="Arial Black" pitchFamily="34" charset="0"/>
                  <a:cs typeface="Arial" pitchFamily="34" charset="0"/>
                </a:rPr>
                <a:t>Г</a:t>
              </a:r>
              <a:endParaRPr lang="ru-RU" sz="3600" b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  <a:cs typeface="Arial" pitchFamily="34" charset="0"/>
              </a:endParaRPr>
            </a:p>
          </p:txBody>
        </p:sp>
      </p:grpSp>
      <p:grpSp>
        <p:nvGrpSpPr>
          <p:cNvPr id="57" name="Группа 56"/>
          <p:cNvGrpSpPr/>
          <p:nvPr/>
        </p:nvGrpSpPr>
        <p:grpSpPr>
          <a:xfrm>
            <a:off x="8153400" y="1846118"/>
            <a:ext cx="685800" cy="639041"/>
            <a:chOff x="7696200" y="3276600"/>
            <a:chExt cx="685800" cy="685800"/>
          </a:xfrm>
        </p:grpSpPr>
        <p:sp>
          <p:nvSpPr>
            <p:cNvPr id="20" name="Овал 19"/>
            <p:cNvSpPr/>
            <p:nvPr/>
          </p:nvSpPr>
          <p:spPr>
            <a:xfrm>
              <a:off x="7696200" y="3352800"/>
              <a:ext cx="685800" cy="609600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>
                <a:latin typeface="Arial Black" pitchFamily="34" charset="0"/>
                <a:cs typeface="Arial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848600" y="3276600"/>
              <a:ext cx="533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chemeClr val="tx2">
                      <a:lumMod val="50000"/>
                    </a:schemeClr>
                  </a:solidFill>
                  <a:latin typeface="Arial Black" pitchFamily="34" charset="0"/>
                  <a:cs typeface="Arial" pitchFamily="34" charset="0"/>
                </a:rPr>
                <a:t>Г</a:t>
              </a:r>
              <a:endParaRPr lang="ru-RU" sz="3600" b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  <a:cs typeface="Arial" pitchFamily="34" charset="0"/>
              </a:endParaRPr>
            </a:p>
          </p:txBody>
        </p:sp>
      </p:grpSp>
      <p:grpSp>
        <p:nvGrpSpPr>
          <p:cNvPr id="52" name="Группа 51"/>
          <p:cNvGrpSpPr/>
          <p:nvPr/>
        </p:nvGrpSpPr>
        <p:grpSpPr>
          <a:xfrm>
            <a:off x="7162800" y="1243855"/>
            <a:ext cx="685800" cy="602263"/>
            <a:chOff x="6705600" y="2630269"/>
            <a:chExt cx="685800" cy="646331"/>
          </a:xfrm>
        </p:grpSpPr>
        <p:sp>
          <p:nvSpPr>
            <p:cNvPr id="19" name="Овал 18"/>
            <p:cNvSpPr/>
            <p:nvPr/>
          </p:nvSpPr>
          <p:spPr>
            <a:xfrm>
              <a:off x="6705600" y="2667000"/>
              <a:ext cx="685800" cy="609600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>
                <a:latin typeface="Arial Black" pitchFamily="34" charset="0"/>
                <a:cs typeface="Arial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781800" y="2630269"/>
              <a:ext cx="533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chemeClr val="tx2">
                      <a:lumMod val="50000"/>
                    </a:schemeClr>
                  </a:solidFill>
                  <a:latin typeface="Arial Black" pitchFamily="34" charset="0"/>
                  <a:cs typeface="Arial" pitchFamily="34" charset="0"/>
                </a:rPr>
                <a:t>Г</a:t>
              </a:r>
              <a:endParaRPr lang="ru-RU" sz="3600" b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  <a:cs typeface="Arial" pitchFamily="34" charset="0"/>
              </a:endParaRPr>
            </a:p>
          </p:txBody>
        </p:sp>
      </p:grpSp>
      <p:grpSp>
        <p:nvGrpSpPr>
          <p:cNvPr id="58" name="Группа 57"/>
          <p:cNvGrpSpPr/>
          <p:nvPr/>
        </p:nvGrpSpPr>
        <p:grpSpPr>
          <a:xfrm>
            <a:off x="7162800" y="2485159"/>
            <a:ext cx="685800" cy="639041"/>
            <a:chOff x="6705600" y="3962400"/>
            <a:chExt cx="685800" cy="685800"/>
          </a:xfrm>
        </p:grpSpPr>
        <p:sp>
          <p:nvSpPr>
            <p:cNvPr id="21" name="Овал 20"/>
            <p:cNvSpPr/>
            <p:nvPr/>
          </p:nvSpPr>
          <p:spPr>
            <a:xfrm>
              <a:off x="6705600" y="4038600"/>
              <a:ext cx="685800" cy="609600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>
                <a:latin typeface="Arial Black" pitchFamily="34" charset="0"/>
                <a:cs typeface="Arial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781800" y="3962400"/>
              <a:ext cx="533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chemeClr val="tx2">
                      <a:lumMod val="50000"/>
                    </a:schemeClr>
                  </a:solidFill>
                  <a:latin typeface="Arial Black" pitchFamily="34" charset="0"/>
                  <a:cs typeface="Arial" pitchFamily="34" charset="0"/>
                </a:rPr>
                <a:t>Г</a:t>
              </a:r>
              <a:endParaRPr lang="ru-RU" sz="3600" b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  <a:cs typeface="Arial" pitchFamily="34" charset="0"/>
              </a:endParaRPr>
            </a:p>
          </p:txBody>
        </p:sp>
      </p:grpSp>
      <p:grpSp>
        <p:nvGrpSpPr>
          <p:cNvPr id="49" name="Группа 48"/>
          <p:cNvGrpSpPr/>
          <p:nvPr/>
        </p:nvGrpSpPr>
        <p:grpSpPr>
          <a:xfrm>
            <a:off x="8153400" y="0"/>
            <a:ext cx="685800" cy="639041"/>
            <a:chOff x="7696200" y="1295400"/>
            <a:chExt cx="685800" cy="685800"/>
          </a:xfrm>
        </p:grpSpPr>
        <p:sp>
          <p:nvSpPr>
            <p:cNvPr id="24" name="Овал 23"/>
            <p:cNvSpPr/>
            <p:nvPr/>
          </p:nvSpPr>
          <p:spPr>
            <a:xfrm>
              <a:off x="7696200" y="1295400"/>
              <a:ext cx="685800" cy="609600"/>
            </a:xfrm>
            <a:prstGeom prst="ellipse">
              <a:avLst/>
            </a:prstGeom>
            <a:solidFill>
              <a:srgbClr val="26E6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>
                <a:latin typeface="Arial Black" pitchFamily="34" charset="0"/>
                <a:cs typeface="Arial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772400" y="1334869"/>
              <a:ext cx="457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FF0000"/>
                  </a:solidFill>
                  <a:latin typeface="Arial Black" pitchFamily="34" charset="0"/>
                  <a:cs typeface="Arial" pitchFamily="34" charset="0"/>
                </a:rPr>
                <a:t>К</a:t>
              </a:r>
              <a:endParaRPr lang="ru-RU" sz="3600" b="1" dirty="0">
                <a:solidFill>
                  <a:srgbClr val="FF0000"/>
                </a:solidFill>
                <a:latin typeface="Arial Black" pitchFamily="34" charset="0"/>
                <a:cs typeface="Arial" pitchFamily="34" charset="0"/>
              </a:endParaRPr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7162800" y="604814"/>
            <a:ext cx="685800" cy="602263"/>
            <a:chOff x="6705600" y="1944469"/>
            <a:chExt cx="685800" cy="646331"/>
          </a:xfrm>
        </p:grpSpPr>
        <p:sp>
          <p:nvSpPr>
            <p:cNvPr id="25" name="Овал 24"/>
            <p:cNvSpPr/>
            <p:nvPr/>
          </p:nvSpPr>
          <p:spPr>
            <a:xfrm>
              <a:off x="6705600" y="1981200"/>
              <a:ext cx="685800" cy="609600"/>
            </a:xfrm>
            <a:prstGeom prst="ellipse">
              <a:avLst/>
            </a:prstGeom>
            <a:solidFill>
              <a:srgbClr val="26E6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>
                <a:latin typeface="Arial Black" pitchFamily="34" charset="0"/>
                <a:cs typeface="Arial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781800" y="1944469"/>
              <a:ext cx="52129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 smtClean="0">
                  <a:solidFill>
                    <a:srgbClr val="FF0000"/>
                  </a:solidFill>
                  <a:latin typeface="Arial Black" pitchFamily="34" charset="0"/>
                  <a:cs typeface="Arial" pitchFamily="34" charset="0"/>
                </a:rPr>
                <a:t>К</a:t>
              </a:r>
              <a:endParaRPr lang="ru-RU" sz="3600" b="1" dirty="0">
                <a:solidFill>
                  <a:srgbClr val="FF0000"/>
                </a:solidFill>
                <a:latin typeface="Arial Black" pitchFamily="34" charset="0"/>
                <a:cs typeface="Arial" pitchFamily="34" charset="0"/>
              </a:endParaRPr>
            </a:p>
          </p:txBody>
        </p:sp>
      </p:grpSp>
      <p:grpSp>
        <p:nvGrpSpPr>
          <p:cNvPr id="53" name="Группа 52"/>
          <p:cNvGrpSpPr/>
          <p:nvPr/>
        </p:nvGrpSpPr>
        <p:grpSpPr>
          <a:xfrm>
            <a:off x="8153400" y="1207077"/>
            <a:ext cx="685800" cy="639041"/>
            <a:chOff x="7696200" y="2590800"/>
            <a:chExt cx="685800" cy="685800"/>
          </a:xfrm>
        </p:grpSpPr>
        <p:sp>
          <p:nvSpPr>
            <p:cNvPr id="26" name="Овал 25"/>
            <p:cNvSpPr/>
            <p:nvPr/>
          </p:nvSpPr>
          <p:spPr>
            <a:xfrm>
              <a:off x="7696200" y="2667000"/>
              <a:ext cx="685800" cy="609600"/>
            </a:xfrm>
            <a:prstGeom prst="ellipse">
              <a:avLst/>
            </a:prstGeom>
            <a:solidFill>
              <a:srgbClr val="26E6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>
                <a:latin typeface="Arial Black" pitchFamily="34" charset="0"/>
                <a:cs typeface="Arial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772400" y="2590800"/>
              <a:ext cx="52129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 smtClean="0">
                  <a:solidFill>
                    <a:srgbClr val="FF0000"/>
                  </a:solidFill>
                  <a:latin typeface="Arial Black" pitchFamily="34" charset="0"/>
                  <a:cs typeface="Arial" pitchFamily="34" charset="0"/>
                </a:rPr>
                <a:t>К</a:t>
              </a:r>
              <a:endParaRPr lang="ru-RU" sz="3600" b="1" dirty="0">
                <a:solidFill>
                  <a:srgbClr val="FF0000"/>
                </a:solidFill>
                <a:latin typeface="Arial Black" pitchFamily="34" charset="0"/>
                <a:cs typeface="Arial" pitchFamily="34" charset="0"/>
              </a:endParaRPr>
            </a:p>
          </p:txBody>
        </p:sp>
      </p:grpSp>
      <p:grpSp>
        <p:nvGrpSpPr>
          <p:cNvPr id="55" name="Группа 54"/>
          <p:cNvGrpSpPr/>
          <p:nvPr/>
        </p:nvGrpSpPr>
        <p:grpSpPr>
          <a:xfrm>
            <a:off x="7162800" y="1846118"/>
            <a:ext cx="685800" cy="639041"/>
            <a:chOff x="6705600" y="3276600"/>
            <a:chExt cx="685800" cy="685800"/>
          </a:xfrm>
        </p:grpSpPr>
        <p:sp>
          <p:nvSpPr>
            <p:cNvPr id="27" name="Овал 26"/>
            <p:cNvSpPr/>
            <p:nvPr/>
          </p:nvSpPr>
          <p:spPr>
            <a:xfrm>
              <a:off x="6705600" y="3352800"/>
              <a:ext cx="685800" cy="609600"/>
            </a:xfrm>
            <a:prstGeom prst="ellipse">
              <a:avLst/>
            </a:prstGeom>
            <a:solidFill>
              <a:srgbClr val="26E6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>
                <a:latin typeface="Arial Black" pitchFamily="34" charset="0"/>
                <a:cs typeface="Arial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781800" y="3276600"/>
              <a:ext cx="52129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 smtClean="0">
                  <a:solidFill>
                    <a:srgbClr val="FF0000"/>
                  </a:solidFill>
                  <a:latin typeface="Arial Black" pitchFamily="34" charset="0"/>
                  <a:cs typeface="Arial" pitchFamily="34" charset="0"/>
                </a:rPr>
                <a:t>К</a:t>
              </a:r>
              <a:endParaRPr lang="ru-RU" sz="3600" b="1" dirty="0">
                <a:solidFill>
                  <a:srgbClr val="FF0000"/>
                </a:solidFill>
                <a:latin typeface="Arial Black" pitchFamily="34" charset="0"/>
                <a:cs typeface="Arial" pitchFamily="34" charset="0"/>
              </a:endParaRPr>
            </a:p>
          </p:txBody>
        </p:sp>
      </p:grpSp>
      <p:grpSp>
        <p:nvGrpSpPr>
          <p:cNvPr id="59" name="Группа 58"/>
          <p:cNvGrpSpPr/>
          <p:nvPr/>
        </p:nvGrpSpPr>
        <p:grpSpPr>
          <a:xfrm>
            <a:off x="8153400" y="2485159"/>
            <a:ext cx="685800" cy="639041"/>
            <a:chOff x="7696200" y="3962400"/>
            <a:chExt cx="685800" cy="685800"/>
          </a:xfrm>
        </p:grpSpPr>
        <p:sp>
          <p:nvSpPr>
            <p:cNvPr id="28" name="Овал 27"/>
            <p:cNvSpPr/>
            <p:nvPr/>
          </p:nvSpPr>
          <p:spPr>
            <a:xfrm>
              <a:off x="7696200" y="4038600"/>
              <a:ext cx="685800" cy="609600"/>
            </a:xfrm>
            <a:prstGeom prst="ellipse">
              <a:avLst/>
            </a:prstGeom>
            <a:solidFill>
              <a:srgbClr val="26E6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>
                <a:latin typeface="Arial Black" pitchFamily="34" charset="0"/>
                <a:cs typeface="Arial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772400" y="3962400"/>
              <a:ext cx="52129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 smtClean="0">
                  <a:solidFill>
                    <a:srgbClr val="FF0000"/>
                  </a:solidFill>
                  <a:latin typeface="Arial Black" pitchFamily="34" charset="0"/>
                  <a:cs typeface="Arial" pitchFamily="34" charset="0"/>
                </a:rPr>
                <a:t>К</a:t>
              </a:r>
              <a:endParaRPr lang="ru-RU" sz="3600" b="1" dirty="0">
                <a:solidFill>
                  <a:srgbClr val="FF0000"/>
                </a:solidFill>
                <a:latin typeface="Arial Black" pitchFamily="34" charset="0"/>
                <a:cs typeface="Arial" pitchFamily="34" charset="0"/>
              </a:endParaRPr>
            </a:p>
          </p:txBody>
        </p:sp>
      </p:grpSp>
      <p:pic>
        <p:nvPicPr>
          <p:cNvPr id="43" name="Рисунок 42" descr="PNGPIX-COM-Blue-Balloon-PNG-imag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721148">
            <a:off x="1013014" y="245016"/>
            <a:ext cx="2144038" cy="3040067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685800" y="914400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Г</a:t>
            </a:r>
            <a:endParaRPr lang="ru-RU" sz="4400" dirty="0"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057400" y="990600"/>
            <a:ext cx="59663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  <a:latin typeface="Arial Black" pitchFamily="34" charset="0"/>
              </a:rPr>
              <a:t>К</a:t>
            </a:r>
            <a:endParaRPr lang="ru-RU" sz="4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63" name="Управляющая кнопка: назад 62">
            <a:hlinkClick r:id="" action="ppaction://hlinkshowjump?jump=firstslide" highlightClick="1"/>
          </p:cNvPr>
          <p:cNvSpPr/>
          <p:nvPr/>
        </p:nvSpPr>
        <p:spPr>
          <a:xfrm>
            <a:off x="0" y="6477000"/>
            <a:ext cx="609600" cy="381000"/>
          </a:xfrm>
          <a:prstGeom prst="actionButtonBackPrevio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Управляющая кнопка: далее 63">
            <a:hlinkClick r:id="rId4" action="ppaction://hlinksldjump" highlightClick="1"/>
          </p:cNvPr>
          <p:cNvSpPr/>
          <p:nvPr/>
        </p:nvSpPr>
        <p:spPr>
          <a:xfrm>
            <a:off x="8534400" y="6477000"/>
            <a:ext cx="609600" cy="381000"/>
          </a:xfrm>
          <a:prstGeom prst="actionButtonForwardNex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Управляющая кнопка: справка 64">
            <a:hlinkClick r:id="" action="ppaction://hlinkshowjump?jump=nextslide" highlightClick="1"/>
          </p:cNvPr>
          <p:cNvSpPr/>
          <p:nvPr/>
        </p:nvSpPr>
        <p:spPr>
          <a:xfrm>
            <a:off x="7772400" y="6477000"/>
            <a:ext cx="685800" cy="381000"/>
          </a:xfrm>
          <a:prstGeom prst="actionButtonHelp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Click="0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73636E-6 L -0.32083 -0.0020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" dur="indefinite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9.25069E-9 L -0.3875 9.25069E-9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" dur="indefinite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9" dur="indefinite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08141E-6 L -0.27084 -0.0002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0" dur="indefinite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14431E-6 L -0.375 -4.14431E-6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0" dur="indefinite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1" dur="indefinite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86864E-6 L -0.3375 0.00231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6705600" y="0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ЗАПОМНИ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Выноска-облако 15"/>
          <p:cNvSpPr/>
          <p:nvPr/>
        </p:nvSpPr>
        <p:spPr>
          <a:xfrm flipH="1">
            <a:off x="0" y="228600"/>
            <a:ext cx="9144000" cy="2743200"/>
          </a:xfrm>
          <a:prstGeom prst="cloudCallout">
            <a:avLst>
              <a:gd name="adj1" fmla="val -15590"/>
              <a:gd name="adj2" fmla="val 66185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533400" y="533400"/>
            <a:ext cx="8610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Существуют парные согласные по звонкости и глухости:</a:t>
            </a:r>
          </a:p>
          <a:p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    Б-П, В-Ф, Г-К, Д-Т, З-С, Ж-Ш.</a:t>
            </a:r>
          </a:p>
          <a:p>
            <a:pPr algn="just"/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Чтобы проверить парную согласную в корне слова, надо                                                                подобрать однокоренное слово или изменить форму слова </a:t>
            </a:r>
          </a:p>
          <a:p>
            <a:pPr algn="just"/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так, чтобы после этой согласной стояла гласная или </a:t>
            </a:r>
          </a:p>
          <a:p>
            <a:pPr algn="just"/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          буквы Н, М, Л, Р, Й.</a:t>
            </a:r>
            <a:endParaRPr lang="ru-RU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8600" y="55626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ПРОВЕРЯЙ:</a:t>
            </a:r>
            <a:endParaRPr lang="ru-RU" sz="2400" b="1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Выноска-облако 20"/>
          <p:cNvSpPr/>
          <p:nvPr/>
        </p:nvSpPr>
        <p:spPr>
          <a:xfrm flipV="1">
            <a:off x="2362200" y="4644786"/>
            <a:ext cx="4724400" cy="2213214"/>
          </a:xfrm>
          <a:prstGeom prst="cloudCallout">
            <a:avLst>
              <a:gd name="adj1" fmla="val 10736"/>
              <a:gd name="adj2" fmla="val 63878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2514600" y="4919008"/>
            <a:ext cx="4267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КОГОТЬ – КОГТИ</a:t>
            </a:r>
          </a:p>
          <a:p>
            <a:pPr algn="ctr"/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СНЕГА – СНЕГ</a:t>
            </a:r>
          </a:p>
          <a:p>
            <a:pPr algn="ctr"/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СПУТНИКИ – СПУТНИК</a:t>
            </a:r>
          </a:p>
          <a:p>
            <a:pPr algn="ctr"/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ФЛАГИ – ФЛАГ</a:t>
            </a:r>
          </a:p>
          <a:p>
            <a:pPr algn="ctr"/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МОРЯКИ - МОРЯК</a:t>
            </a:r>
            <a:endParaRPr lang="ru-RU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Управляющая кнопка: назад 11">
            <a:hlinkClick r:id="" action="ppaction://hlinkshowjump?jump=previousslide" highlightClick="1"/>
          </p:cNvPr>
          <p:cNvSpPr/>
          <p:nvPr/>
        </p:nvSpPr>
        <p:spPr>
          <a:xfrm>
            <a:off x="0" y="6477000"/>
            <a:ext cx="685800" cy="381000"/>
          </a:xfrm>
          <a:prstGeom prst="actionButtonBackPrevio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8458200" y="6477000"/>
            <a:ext cx="685800" cy="381000"/>
          </a:xfrm>
          <a:prstGeom prst="actionButtonForwardNex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569072" y="152400"/>
            <a:ext cx="3393328" cy="661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00FF"/>
                </a:solidFill>
                <a:latin typeface="Arial Black" pitchFamily="34" charset="0"/>
              </a:rPr>
              <a:t>ПАРОХО …</a:t>
            </a:r>
            <a:endParaRPr lang="ru-RU" sz="36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33400" y="768751"/>
            <a:ext cx="3478161" cy="661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00FF"/>
                </a:solidFill>
                <a:latin typeface="Arial Black" pitchFamily="34" charset="0"/>
              </a:rPr>
              <a:t>ЛОША … КА</a:t>
            </a:r>
            <a:endParaRPr lang="ru-RU" sz="36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67032" y="1297052"/>
            <a:ext cx="3308495" cy="661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00FF"/>
                </a:solidFill>
                <a:latin typeface="Arial Black" pitchFamily="34" charset="0"/>
              </a:rPr>
              <a:t>ДРОЗ …</a:t>
            </a:r>
            <a:endParaRPr lang="ru-RU" sz="36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08292" y="1913403"/>
            <a:ext cx="2973108" cy="661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00FF"/>
                </a:solidFill>
                <a:latin typeface="Arial Black" pitchFamily="34" charset="0"/>
              </a:rPr>
              <a:t>ГОРО …</a:t>
            </a:r>
            <a:endParaRPr lang="ru-RU" sz="36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70571" y="2529756"/>
            <a:ext cx="2629829" cy="661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00FF"/>
                </a:solidFill>
                <a:latin typeface="Arial Black" pitchFamily="34" charset="0"/>
              </a:rPr>
              <a:t>ОТРЯ …</a:t>
            </a:r>
            <a:endParaRPr lang="ru-RU" sz="3600" dirty="0">
              <a:solidFill>
                <a:srgbClr val="0000FF"/>
              </a:solidFill>
              <a:latin typeface="Arial Black" pitchFamily="34" charset="0"/>
            </a:endParaRPr>
          </a:p>
        </p:txBody>
      </p:sp>
      <p:grpSp>
        <p:nvGrpSpPr>
          <p:cNvPr id="3" name="Группа 33"/>
          <p:cNvGrpSpPr/>
          <p:nvPr/>
        </p:nvGrpSpPr>
        <p:grpSpPr>
          <a:xfrm>
            <a:off x="5638800" y="381000"/>
            <a:ext cx="1843088" cy="3429000"/>
            <a:chOff x="6019800" y="228600"/>
            <a:chExt cx="1843088" cy="3429000"/>
          </a:xfrm>
        </p:grpSpPr>
        <p:pic>
          <p:nvPicPr>
            <p:cNvPr id="29" name="Рисунок 28" descr="balloon-2480283_640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20572118">
              <a:off x="6019800" y="228600"/>
              <a:ext cx="1843088" cy="34290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477000" y="838200"/>
              <a:ext cx="45720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dirty="0" smtClean="0">
                  <a:solidFill>
                    <a:srgbClr val="00B050"/>
                  </a:solidFill>
                  <a:latin typeface="Arial Black" pitchFamily="34" charset="0"/>
                </a:rPr>
                <a:t>Д </a:t>
              </a:r>
              <a:endParaRPr lang="ru-RU" sz="4400" dirty="0">
                <a:solidFill>
                  <a:srgbClr val="00B050"/>
                </a:solidFill>
                <a:latin typeface="Arial Black" pitchFamily="34" charset="0"/>
              </a:endParaRPr>
            </a:p>
          </p:txBody>
        </p:sp>
      </p:grpSp>
      <p:grpSp>
        <p:nvGrpSpPr>
          <p:cNvPr id="4" name="Группа 34"/>
          <p:cNvGrpSpPr/>
          <p:nvPr/>
        </p:nvGrpSpPr>
        <p:grpSpPr>
          <a:xfrm>
            <a:off x="6172200" y="381000"/>
            <a:ext cx="1868004" cy="4186004"/>
            <a:chOff x="6627767" y="880570"/>
            <a:chExt cx="1868004" cy="4186004"/>
          </a:xfrm>
        </p:grpSpPr>
        <p:pic>
          <p:nvPicPr>
            <p:cNvPr id="32" name="Рисунок 31" descr="Pink Balloo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2222086">
              <a:off x="6627767" y="880570"/>
              <a:ext cx="1868004" cy="4186004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7999367" y="1718770"/>
              <a:ext cx="4572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dirty="0" smtClean="0">
                  <a:solidFill>
                    <a:schemeClr val="accent2">
                      <a:lumMod val="75000"/>
                    </a:schemeClr>
                  </a:solidFill>
                  <a:latin typeface="Arial Black" pitchFamily="34" charset="0"/>
                </a:rPr>
                <a:t>Т</a:t>
              </a:r>
              <a:endParaRPr lang="ru-RU" sz="4400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endParaRPr>
            </a:p>
          </p:txBody>
        </p:sp>
      </p:grpSp>
      <p:sp>
        <p:nvSpPr>
          <p:cNvPr id="18" name="Прямоугольник 17"/>
          <p:cNvSpPr/>
          <p:nvPr/>
        </p:nvSpPr>
        <p:spPr>
          <a:xfrm>
            <a:off x="4648200" y="152400"/>
            <a:ext cx="533400" cy="482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B050"/>
                </a:solidFill>
                <a:latin typeface="Arial Black" pitchFamily="34" charset="0"/>
                <a:cs typeface="Arial" pitchFamily="34" charset="0"/>
              </a:rPr>
              <a:t>Д</a:t>
            </a:r>
            <a:endParaRPr lang="ru-RU" sz="3600" b="1" dirty="0">
              <a:solidFill>
                <a:srgbClr val="00B050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038600" y="152400"/>
            <a:ext cx="533400" cy="482600"/>
          </a:xfrm>
          <a:prstGeom prst="rect">
            <a:avLst/>
          </a:prstGeom>
          <a:solidFill>
            <a:srgbClr val="FFFF0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Т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038600" y="755650"/>
            <a:ext cx="533400" cy="482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B050"/>
                </a:solidFill>
                <a:latin typeface="Arial Black" pitchFamily="34" charset="0"/>
                <a:cs typeface="Arial" pitchFamily="34" charset="0"/>
              </a:rPr>
              <a:t>Д</a:t>
            </a:r>
            <a:endParaRPr lang="ru-RU" sz="3600" b="1" dirty="0">
              <a:solidFill>
                <a:srgbClr val="00B050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648200" y="755650"/>
            <a:ext cx="533400" cy="482600"/>
          </a:xfrm>
          <a:prstGeom prst="rect">
            <a:avLst/>
          </a:prstGeom>
          <a:solidFill>
            <a:srgbClr val="FFFF0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Т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038600" y="1346200"/>
            <a:ext cx="533400" cy="482600"/>
          </a:xfrm>
          <a:prstGeom prst="rect">
            <a:avLst/>
          </a:prstGeom>
          <a:solidFill>
            <a:srgbClr val="FFFF0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Т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648200" y="1346200"/>
            <a:ext cx="533400" cy="482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B050"/>
                </a:solidFill>
                <a:latin typeface="Arial Black" pitchFamily="34" charset="0"/>
                <a:cs typeface="Arial" pitchFamily="34" charset="0"/>
              </a:rPr>
              <a:t>Д</a:t>
            </a:r>
            <a:endParaRPr lang="ru-RU" sz="3600" b="1" dirty="0">
              <a:solidFill>
                <a:srgbClr val="00B050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038600" y="1921933"/>
            <a:ext cx="533400" cy="482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B050"/>
                </a:solidFill>
                <a:latin typeface="Arial Black" pitchFamily="34" charset="0"/>
                <a:cs typeface="Arial" pitchFamily="34" charset="0"/>
              </a:rPr>
              <a:t>Д</a:t>
            </a:r>
            <a:endParaRPr lang="ru-RU" sz="3600" b="1" dirty="0">
              <a:solidFill>
                <a:srgbClr val="00B050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648200" y="1921933"/>
            <a:ext cx="533400" cy="482600"/>
          </a:xfrm>
          <a:prstGeom prst="rect">
            <a:avLst/>
          </a:prstGeom>
          <a:solidFill>
            <a:srgbClr val="FFFF0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Т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038600" y="2565400"/>
            <a:ext cx="533400" cy="482600"/>
          </a:xfrm>
          <a:prstGeom prst="rect">
            <a:avLst/>
          </a:prstGeom>
          <a:solidFill>
            <a:srgbClr val="FFFF0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Т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648200" y="2565400"/>
            <a:ext cx="533400" cy="482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B050"/>
                </a:solidFill>
                <a:latin typeface="Arial Black" pitchFamily="34" charset="0"/>
                <a:cs typeface="Arial" pitchFamily="34" charset="0"/>
              </a:rPr>
              <a:t>Д</a:t>
            </a:r>
            <a:endParaRPr lang="ru-RU" sz="3600" b="1" dirty="0">
              <a:solidFill>
                <a:srgbClr val="00B050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44" name="Управляющая кнопка: назад 43">
            <a:hlinkClick r:id="" action="ppaction://hlinkshowjump?jump=firstslide" highlightClick="1"/>
          </p:cNvPr>
          <p:cNvSpPr/>
          <p:nvPr/>
        </p:nvSpPr>
        <p:spPr>
          <a:xfrm>
            <a:off x="0" y="6477000"/>
            <a:ext cx="685800" cy="381000"/>
          </a:xfrm>
          <a:prstGeom prst="actionButtonBackPrevio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Управляющая кнопка: далее 44">
            <a:hlinkClick r:id="rId4" action="ppaction://hlinksldjump" highlightClick="1"/>
          </p:cNvPr>
          <p:cNvSpPr/>
          <p:nvPr/>
        </p:nvSpPr>
        <p:spPr>
          <a:xfrm>
            <a:off x="8458200" y="6477000"/>
            <a:ext cx="685800" cy="381000"/>
          </a:xfrm>
          <a:prstGeom prst="actionButtonForwardNex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Управляющая кнопка: справка 45">
            <a:hlinkClick r:id="" action="ppaction://hlinkshowjump?jump=nextslide" highlightClick="1"/>
          </p:cNvPr>
          <p:cNvSpPr/>
          <p:nvPr/>
        </p:nvSpPr>
        <p:spPr>
          <a:xfrm>
            <a:off x="7696200" y="6477000"/>
            <a:ext cx="685800" cy="381000"/>
          </a:xfrm>
          <a:prstGeom prst="actionButtonHelp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Click="0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30157E-6 L -0.1875 -0.0018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10731E-6 L -0.1875 -0.00093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65495E-6 L -0.27917 0.00185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6087E-6 L -0.20416 -0.0044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6.6605E-7 L -0.27083 -0.00925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" y="-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6705600" y="0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ЗАПОМНИ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Выноска-облако 15"/>
          <p:cNvSpPr/>
          <p:nvPr/>
        </p:nvSpPr>
        <p:spPr>
          <a:xfrm flipH="1">
            <a:off x="0" y="228600"/>
            <a:ext cx="9144000" cy="2743200"/>
          </a:xfrm>
          <a:prstGeom prst="cloudCallout">
            <a:avLst>
              <a:gd name="adj1" fmla="val -15590"/>
              <a:gd name="adj2" fmla="val 66185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533400" y="533400"/>
            <a:ext cx="8610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Существуют парные согласные по звонкости и глухости:</a:t>
            </a:r>
          </a:p>
          <a:p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Б-П, В-Ф, Г-К, Д-Т, З-С, Ж-Ш.</a:t>
            </a:r>
          </a:p>
          <a:p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Чтобы проверить парную согласную в корне слова, надо подобрать однокоренное слово или изменить форму слова так,</a:t>
            </a:r>
          </a:p>
          <a:p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чтобы после этой согласной стояла гласная или буквы </a:t>
            </a:r>
          </a:p>
          <a:p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Н, М, Л, Р, Й.</a:t>
            </a:r>
            <a:endParaRPr lang="ru-RU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8600" y="55626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ПРОВЕРЯЙ:</a:t>
            </a:r>
            <a:endParaRPr lang="ru-RU" sz="2400" b="1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Выноска-облако 20"/>
          <p:cNvSpPr/>
          <p:nvPr/>
        </p:nvSpPr>
        <p:spPr>
          <a:xfrm flipV="1">
            <a:off x="2362200" y="4644786"/>
            <a:ext cx="4724400" cy="2213214"/>
          </a:xfrm>
          <a:prstGeom prst="cloudCallout">
            <a:avLst>
              <a:gd name="adj1" fmla="val 10736"/>
              <a:gd name="adj2" fmla="val 63878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819400" y="4953000"/>
            <a:ext cx="3962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ПАРОХОДЫ – ПАРОХОД</a:t>
            </a:r>
          </a:p>
          <a:p>
            <a:pPr algn="ctr"/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ЛОШАДИ – ЛОШАДКА</a:t>
            </a:r>
          </a:p>
          <a:p>
            <a:pPr algn="ctr"/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ДРОЗДЫ – ДРОЗД</a:t>
            </a:r>
          </a:p>
          <a:p>
            <a:pPr algn="ctr"/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ГОРОДА – ГОРОД</a:t>
            </a:r>
          </a:p>
          <a:p>
            <a:pPr algn="ctr"/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ОТРЯДЫ - ОТРЯД</a:t>
            </a:r>
            <a:endParaRPr lang="ru-RU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Управляющая кнопка: назад 12">
            <a:hlinkClick r:id="" action="ppaction://hlinkshowjump?jump=previousslide" highlightClick="1"/>
          </p:cNvPr>
          <p:cNvSpPr/>
          <p:nvPr/>
        </p:nvSpPr>
        <p:spPr>
          <a:xfrm>
            <a:off x="0" y="6477000"/>
            <a:ext cx="685800" cy="381000"/>
          </a:xfrm>
          <a:prstGeom prst="actionButtonBackPrevio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8458200" y="6477000"/>
            <a:ext cx="685800" cy="381000"/>
          </a:xfrm>
          <a:prstGeom prst="actionButtonForwardNex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2135</TotalTime>
  <Words>655</Words>
  <Application>Microsoft Office PowerPoint</Application>
  <PresentationFormat>Экран (4:3)</PresentationFormat>
  <Paragraphs>188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Список использованных источников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118</cp:revision>
  <dcterms:created xsi:type="dcterms:W3CDTF">2011-05-25T10:13:43Z</dcterms:created>
  <dcterms:modified xsi:type="dcterms:W3CDTF">2018-04-03T11:30:00Z</dcterms:modified>
</cp:coreProperties>
</file>